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notesMasterIdLst>
    <p:notesMasterId r:id="rId33"/>
  </p:notesMasterIdLst>
  <p:sldIdLst>
    <p:sldId id="256" r:id="rId2"/>
    <p:sldId id="257" r:id="rId3"/>
    <p:sldId id="327" r:id="rId4"/>
    <p:sldId id="311" r:id="rId5"/>
    <p:sldId id="258" r:id="rId6"/>
    <p:sldId id="312" r:id="rId7"/>
    <p:sldId id="314" r:id="rId8"/>
    <p:sldId id="325" r:id="rId9"/>
    <p:sldId id="326" r:id="rId10"/>
    <p:sldId id="313" r:id="rId11"/>
    <p:sldId id="318" r:id="rId12"/>
    <p:sldId id="319" r:id="rId13"/>
    <p:sldId id="332" r:id="rId14"/>
    <p:sldId id="320" r:id="rId15"/>
    <p:sldId id="331" r:id="rId16"/>
    <p:sldId id="259" r:id="rId17"/>
    <p:sldId id="322" r:id="rId18"/>
    <p:sldId id="317" r:id="rId19"/>
    <p:sldId id="260" r:id="rId20"/>
    <p:sldId id="323" r:id="rId21"/>
    <p:sldId id="324" r:id="rId22"/>
    <p:sldId id="333" r:id="rId23"/>
    <p:sldId id="334" r:id="rId24"/>
    <p:sldId id="335" r:id="rId25"/>
    <p:sldId id="336" r:id="rId26"/>
    <p:sldId id="337" r:id="rId27"/>
    <p:sldId id="338" r:id="rId28"/>
    <p:sldId id="340" r:id="rId29"/>
    <p:sldId id="339" r:id="rId30"/>
    <p:sldId id="341" r:id="rId31"/>
    <p:sldId id="342" r:id="rId32"/>
  </p:sldIdLst>
  <p:sldSz cx="9137650" cy="6853238"/>
  <p:notesSz cx="6858000" cy="9144000"/>
  <p:defaultTextStyle>
    <a:defPPr algn="l" rtl="0" eaLnBrk="1" latinLnBrk="1" hangingPunct="1">
      <a:defRPr kumimoji="1" lang="ko-KR" altLang="en-US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8">
          <p15:clr>
            <a:srgbClr val="A4A3A4"/>
          </p15:clr>
        </p15:guide>
        <p15:guide id="2" pos="287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>
    <p:restoredLeft sz="12579"/>
    <p:restoredTop sz="90000"/>
  </p:normalViewPr>
  <p:slideViewPr>
    <p:cSldViewPr>
      <p:cViewPr varScale="1">
        <p:scale>
          <a:sx n="74" d="100"/>
          <a:sy n="74" d="100"/>
        </p:scale>
        <p:origin x="1858" y="62"/>
      </p:cViewPr>
      <p:guideLst>
        <p:guide orient="horz" pos="2158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E2B2BC9D-A816-4D0A-858B-1D023B3A8ACA}" type="datetime1">
              <a:rPr lang="ko-KR" altLang="en-US"/>
              <a:pPr lvl="0">
                <a:defRPr/>
              </a:pPr>
              <a:t>2024-08-25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130" y="685800"/>
            <a:ext cx="4571739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</a:p>
          <a:p>
            <a:pPr lvl="1">
              <a:defRPr/>
            </a:pPr>
            <a:r>
              <a:rPr lang="ko-KR" altLang="en-US"/>
              <a:t>둘째 수준</a:t>
            </a:r>
          </a:p>
          <a:p>
            <a:pPr lvl="2">
              <a:defRPr/>
            </a:pPr>
            <a:r>
              <a:rPr lang="ko-KR" altLang="en-US"/>
              <a:t>셋째 수준</a:t>
            </a:r>
          </a:p>
          <a:p>
            <a:pPr lvl="3">
              <a:defRPr/>
            </a:pPr>
            <a:r>
              <a:rPr lang="ko-KR" altLang="en-US"/>
              <a:t>넷째 수준</a:t>
            </a:r>
          </a:p>
          <a:p>
            <a:pPr lvl="4">
              <a:defRPr/>
            </a:pPr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399" y="2130425"/>
            <a:ext cx="10363199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1">
              <a:rPr lang="ko-KR" altLang="en-US" smtClean="0"/>
              <a:pPr/>
              <a:t>2024-08-25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-12314" y="2130425"/>
            <a:ext cx="121920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2024-08-25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599" y="274638"/>
            <a:ext cx="1097279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"/>
          </p:nvPr>
        </p:nvSpPr>
        <p:spPr>
          <a:xfrm>
            <a:off x="2859322" y="2196090"/>
            <a:ext cx="6475199" cy="324000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/>
              <a:t>첫째 목차</a:t>
            </a:r>
          </a:p>
          <a:p>
            <a:pPr lvl="0"/>
            <a:r>
              <a:rPr lang="ko-KR" altLang="en-US"/>
              <a:t>둘째 목차</a:t>
            </a:r>
          </a:p>
          <a:p>
            <a:pPr lvl="0"/>
            <a:r>
              <a:rPr lang="ko-KR" altLang="en-US"/>
              <a:t>셋째 목차</a:t>
            </a:r>
          </a:p>
          <a:p>
            <a:pPr lvl="0"/>
            <a:r>
              <a:rPr lang="ko-KR" altLang="en-US"/>
              <a:t>넷째 목차</a:t>
            </a:r>
          </a:p>
          <a:p>
            <a:pPr lvl="0"/>
            <a:r>
              <a:rPr lang="ko-KR" altLang="en-US"/>
              <a:t>다섯째 목차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2024-08-25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본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2024-08-25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2024-08-25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2024-08-25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3" y="4406900"/>
            <a:ext cx="10363199" cy="1362075"/>
          </a:xfrm>
        </p:spPr>
        <p:txBody>
          <a:bodyPr anchor="t"/>
          <a:lstStyle>
            <a:lvl1pPr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2024-08-25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2024-08-25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2024-08-25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"/>
          </p:nvPr>
        </p:nvSpPr>
        <p:spPr>
          <a:xfrm>
            <a:off x="608037" y="1643063"/>
            <a:ext cx="10972799" cy="45252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ko-KR" altLang="en-US"/>
              <a:t>표를 추가하려면 아이콘을 클릭하십시오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2024-08-25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내용 4개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6876" y="1599162"/>
            <a:ext cx="4035751" cy="219457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</a:p>
          <a:p>
            <a:pPr lvl="1">
              <a:defRPr/>
            </a:pPr>
            <a:r>
              <a:rPr lang="ko-KR" altLang="en-US"/>
              <a:t>둘째 수준</a:t>
            </a:r>
          </a:p>
          <a:p>
            <a:pPr lvl="2">
              <a:defRPr/>
            </a:pPr>
            <a:r>
              <a:rPr lang="ko-KR" altLang="en-US"/>
              <a:t>셋째 수준</a:t>
            </a:r>
          </a:p>
          <a:p>
            <a:pPr lvl="3">
              <a:defRPr/>
            </a:pPr>
            <a:r>
              <a:rPr lang="ko-KR" altLang="en-US"/>
              <a:t>넷째 수준</a:t>
            </a:r>
          </a:p>
          <a:p>
            <a:pPr lvl="4">
              <a:defRPr/>
            </a:pPr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4921" y="1599162"/>
            <a:ext cx="4035751" cy="219457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</a:p>
          <a:p>
            <a:pPr lvl="1">
              <a:defRPr/>
            </a:pPr>
            <a:r>
              <a:rPr lang="ko-KR" altLang="en-US"/>
              <a:t>둘째 수준</a:t>
            </a:r>
          </a:p>
          <a:p>
            <a:pPr lvl="2">
              <a:defRPr/>
            </a:pPr>
            <a:r>
              <a:rPr lang="ko-KR" altLang="en-US"/>
              <a:t>셋째 수준</a:t>
            </a:r>
          </a:p>
          <a:p>
            <a:pPr lvl="3">
              <a:defRPr/>
            </a:pPr>
            <a:r>
              <a:rPr lang="ko-KR" altLang="en-US"/>
              <a:t>넷째 수준</a:t>
            </a:r>
          </a:p>
          <a:p>
            <a:pPr lvl="4">
              <a:defRPr/>
            </a:pPr>
            <a:r>
              <a:rPr lang="ko-KR" altLang="en-US"/>
              <a:t>다섯째 수준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half" idx="3"/>
          </p:nvPr>
        </p:nvSpPr>
        <p:spPr>
          <a:xfrm>
            <a:off x="455706" y="3981637"/>
            <a:ext cx="4035751" cy="219457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</a:p>
          <a:p>
            <a:pPr lvl="1">
              <a:defRPr/>
            </a:pPr>
            <a:r>
              <a:rPr lang="ko-KR" altLang="en-US"/>
              <a:t>둘째 수준</a:t>
            </a:r>
          </a:p>
          <a:p>
            <a:pPr lvl="2">
              <a:defRPr/>
            </a:pPr>
            <a:r>
              <a:rPr lang="ko-KR" altLang="en-US"/>
              <a:t>셋째 수준</a:t>
            </a:r>
          </a:p>
          <a:p>
            <a:pPr lvl="3">
              <a:defRPr/>
            </a:pPr>
            <a:r>
              <a:rPr lang="ko-KR" altLang="en-US"/>
              <a:t>넷째 수준</a:t>
            </a:r>
          </a:p>
          <a:p>
            <a:pPr lvl="4">
              <a:defRPr/>
            </a:pPr>
            <a:r>
              <a:rPr lang="ko-KR" altLang="en-US"/>
              <a:t>다섯째 수준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half" idx="4"/>
          </p:nvPr>
        </p:nvSpPr>
        <p:spPr>
          <a:xfrm>
            <a:off x="4643750" y="3981637"/>
            <a:ext cx="4035751" cy="219457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</a:p>
          <a:p>
            <a:pPr lvl="1">
              <a:defRPr/>
            </a:pPr>
            <a:r>
              <a:rPr lang="ko-KR" altLang="en-US"/>
              <a:t>둘째 수준</a:t>
            </a:r>
          </a:p>
          <a:p>
            <a:pPr lvl="2">
              <a:defRPr/>
            </a:pPr>
            <a:r>
              <a:rPr lang="ko-KR" altLang="en-US"/>
              <a:t>셋째 수준</a:t>
            </a:r>
          </a:p>
          <a:p>
            <a:pPr lvl="3">
              <a:defRPr/>
            </a:pPr>
            <a:r>
              <a:rPr lang="ko-KR" altLang="en-US"/>
              <a:t>넷째 수준</a:t>
            </a:r>
          </a:p>
          <a:p>
            <a:pPr lvl="4">
              <a:defRPr/>
            </a:pPr>
            <a:r>
              <a:rPr lang="ko-KR" altLang="en-US"/>
              <a:t>다섯째 수준</a:t>
            </a:r>
          </a:p>
        </p:txBody>
      </p:sp>
      <p:sp>
        <p:nvSpPr>
          <p:cNvPr id="10" name="날짜 개체 틀 3"/>
          <p:cNvSpPr>
            <a:spLocks noGrp="1"/>
          </p:cNvSpPr>
          <p:nvPr>
            <p:ph type="dt" sz="half" idx="10"/>
          </p:nvPr>
        </p:nvSpPr>
        <p:spPr>
          <a:xfrm>
            <a:off x="455526" y="6212323"/>
            <a:ext cx="2133234" cy="503139"/>
          </a:xfrm>
          <a:noFill/>
          <a:ln w="9525" cap="flat" cmpd="sng" algn="ctr">
            <a:noFill/>
            <a:prstDash val="solid"/>
            <a:round/>
          </a:ln>
        </p:spPr>
        <p:txBody>
          <a:bodyPr vert="horz" wrap="square" lIns="91440" tIns="45720" rIns="91440" bIns="45720" anchor="ctr">
            <a:noAutofit/>
          </a:bodyPr>
          <a:lstStyle>
            <a:lvl1pPr marL="449321" lvl="0" indent="-449321" algn="ctr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None/>
              <a:defRPr kumimoji="1" lang="ko-KR" altLang="en-US" sz="1400" b="0" i="0" baseline="0">
                <a:solidFill>
                  <a:schemeClr val="tx1"/>
                </a:solidFill>
                <a:latin typeface="굴림"/>
                <a:ea typeface="굴림"/>
              </a:defRPr>
            </a:lvl1pPr>
          </a:lstStyle>
          <a:p>
            <a:pPr marL="449321" lvl="0" indent="-449321" algn="ctr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fld id="{D8D7A7C4-C82A-4D21-9AB0-F0C5A1D3EF09}" type="datetime1">
              <a:rPr kumimoji="1" lang="ko-KR" altLang="en-US" sz="1400" b="0" i="0" baseline="0">
                <a:solidFill>
                  <a:schemeClr val="tx1"/>
                </a:solidFill>
                <a:latin typeface="굴림"/>
                <a:ea typeface="굴림"/>
                <a:cs typeface="+mn-cs"/>
              </a:rPr>
              <a:pPr marL="449321" lvl="0" indent="-449321" algn="ctr" rtl="0" eaLnBrk="1" latinLnBrk="1" hangingPunct="1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t>2024-08-25</a:t>
            </a:fld>
            <a:endParaRPr kumimoji="1" lang="ko-KR" altLang="en-US" sz="1400" b="0" i="0" baseline="0">
              <a:solidFill>
                <a:schemeClr val="tx1"/>
              </a:solidFill>
              <a:latin typeface="굴림"/>
              <a:ea typeface="굴림"/>
              <a:cs typeface="+mn-cs"/>
            </a:endParaRPr>
          </a:p>
        </p:txBody>
      </p:sp>
      <p:sp>
        <p:nvSpPr>
          <p:cNvPr id="11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2041" y="6212323"/>
            <a:ext cx="2895087" cy="503139"/>
          </a:xfrm>
          <a:noFill/>
          <a:ln w="9525" cap="flat" cmpd="sng" algn="ctr">
            <a:noFill/>
            <a:prstDash val="solid"/>
            <a:round/>
          </a:ln>
        </p:spPr>
        <p:txBody>
          <a:bodyPr vert="horz" wrap="square" lIns="91440" tIns="45720" rIns="91440" bIns="45720" anchor="ctr">
            <a:noAutofit/>
          </a:bodyPr>
          <a:lstStyle>
            <a:lvl1pPr marL="449321" lvl="0" indent="-449321" algn="ctr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None/>
              <a:defRPr kumimoji="1" lang="ko-KR" altLang="en-US" sz="1400" b="0" i="0" baseline="0">
                <a:solidFill>
                  <a:schemeClr val="tx1"/>
                </a:solidFill>
                <a:latin typeface="굴림"/>
                <a:ea typeface="굴림"/>
              </a:defRPr>
            </a:lvl1pPr>
          </a:lstStyle>
          <a:p>
            <a:pPr marL="449321" lvl="0" indent="-449321" algn="ctr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kumimoji="1" lang="ko-KR" altLang="en-US" sz="1400" b="0" i="0" baseline="0">
              <a:solidFill>
                <a:schemeClr val="tx1"/>
              </a:solidFill>
              <a:latin typeface="굴림"/>
              <a:ea typeface="굴림"/>
              <a:cs typeface="+mn-cs"/>
            </a:endParaRPr>
          </a:p>
        </p:txBody>
      </p:sp>
      <p:sp>
        <p:nvSpPr>
          <p:cNvPr id="12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0409" y="6212323"/>
            <a:ext cx="2133234" cy="503139"/>
          </a:xfrm>
          <a:noFill/>
          <a:ln w="9525" cap="flat" cmpd="sng" algn="ctr">
            <a:noFill/>
            <a:prstDash val="solid"/>
            <a:round/>
          </a:ln>
        </p:spPr>
        <p:txBody>
          <a:bodyPr vert="horz" wrap="square" lIns="91440" tIns="45720" rIns="91440" bIns="45720" anchor="ctr">
            <a:noAutofit/>
          </a:bodyPr>
          <a:lstStyle>
            <a:lvl1pPr marL="449321" lvl="0" indent="-449321" algn="ctr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None/>
              <a:defRPr kumimoji="1" lang="ko-KR" altLang="en-US" sz="1400" b="0" i="0" baseline="0">
                <a:solidFill>
                  <a:schemeClr val="tx1"/>
                </a:solidFill>
                <a:latin typeface="굴림"/>
                <a:ea typeface="굴림"/>
              </a:defRPr>
            </a:lvl1pPr>
          </a:lstStyle>
          <a:p>
            <a:pPr marL="449321" lvl="0" indent="-449321" algn="ctr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fld id="{A53A07C2-AAC2-4C92-B876-1705D8AC4250}" type="slidenum">
              <a:rPr kumimoji="1" lang="ko-KR" altLang="en-US" sz="1400" b="0" i="0" baseline="0">
                <a:solidFill>
                  <a:schemeClr val="tx1"/>
                </a:solidFill>
                <a:latin typeface="굴림"/>
                <a:ea typeface="굴림"/>
              </a:rPr>
              <a:pPr marL="449321" lvl="0" indent="-449321" algn="ctr" rtl="0" eaLnBrk="1" latinLnBrk="1" hangingPunct="1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t>‹#›</a:t>
            </a:fld>
            <a:endParaRPr kumimoji="1" lang="ko-KR" altLang="en-US" sz="1400" b="0" i="0">
              <a:solidFill>
                <a:schemeClr val="tx1"/>
              </a:solidFill>
              <a:latin typeface="굴림"/>
              <a:ea typeface="굴림"/>
            </a:endParaRP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199" cy="4114800"/>
          </a:xfrm>
        </p:spPr>
        <p:txBody>
          <a:bodyPr>
            <a:normAutofit/>
          </a:bodyPr>
          <a:lstStyle/>
          <a:p>
            <a:pPr lvl="0"/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199" cy="804862"/>
          </a:xfrm>
        </p:spPr>
        <p:txBody>
          <a:bodyPr/>
          <a:lstStyle>
            <a:lvl1pPr>
              <a:defRPr sz="1411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10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2024-08-25</a:t>
            </a:fld>
            <a:endParaRPr lang="ko-KR" altLang="en-US"/>
          </a:p>
        </p:txBody>
      </p:sp>
      <p:sp>
        <p:nvSpPr>
          <p:cNvPr id="11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2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5526" y="273003"/>
            <a:ext cx="8228117" cy="114280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89966" tIns="46769" rIns="89966" bIns="46769" anchor="ctr">
            <a:noAutofit/>
          </a:bodyPr>
          <a:lstStyle/>
          <a:p>
            <a:pPr marL="0" lvl="0" indent="0" algn="ctr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0" lang="ko-KR" altLang="en-US" sz="4400" b="0" i="0" baseline="0">
                <a:solidFill>
                  <a:schemeClr val="tx2"/>
                </a:solidFill>
                <a:latin typeface="굴림"/>
                <a:ea typeface="굴림"/>
                <a:sym typeface="굴림"/>
              </a:rPr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5526" y="1599897"/>
            <a:ext cx="8228117" cy="452512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89966" tIns="46769" rIns="89966" bIns="46769" anchor="t">
            <a:noAutofit/>
          </a:bodyPr>
          <a:lstStyle/>
          <a:p>
            <a:pPr marL="449321" lvl="0" indent="-449321" algn="l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kumimoji="0" lang="ko-KR" altLang="en-US" sz="3200" b="0" i="0" baseline="0">
                <a:solidFill>
                  <a:schemeClr val="tx1"/>
                </a:solidFill>
                <a:latin typeface="굴림"/>
                <a:ea typeface="굴림"/>
                <a:sym typeface="굴림"/>
              </a:rPr>
              <a:t>마스터 텍스트 스타일을 편집합니다</a:t>
            </a:r>
          </a:p>
          <a:p>
            <a:pPr marL="449321" lvl="0" indent="-449321" algn="l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–"/>
              <a:defRPr/>
            </a:pPr>
            <a:r>
              <a:rPr kumimoji="0" lang="ko-KR" altLang="en-US" sz="2800" b="0" i="0" baseline="0">
                <a:solidFill>
                  <a:schemeClr val="tx1"/>
                </a:solidFill>
                <a:latin typeface="굴림"/>
                <a:ea typeface="굴림"/>
                <a:sym typeface="굴림"/>
              </a:rPr>
              <a:t>둘째 수준</a:t>
            </a:r>
          </a:p>
          <a:p>
            <a:pPr marL="449321" lvl="0" indent="-449321" algn="l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kumimoji="0" lang="ko-KR" altLang="en-US" sz="2400" b="0" i="0" baseline="0">
                <a:solidFill>
                  <a:schemeClr val="tx1"/>
                </a:solidFill>
                <a:latin typeface="굴림"/>
                <a:ea typeface="굴림"/>
                <a:sym typeface="굴림"/>
              </a:rPr>
              <a:t>셋째 수준</a:t>
            </a:r>
          </a:p>
          <a:p>
            <a:pPr marL="449321" lvl="0" indent="-449321" algn="l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–"/>
              <a:defRPr/>
            </a:pPr>
            <a:r>
              <a:rPr kumimoji="0" lang="ko-KR" altLang="en-US" sz="2000" b="0" i="0" baseline="0">
                <a:solidFill>
                  <a:schemeClr val="tx1"/>
                </a:solidFill>
                <a:latin typeface="굴림"/>
                <a:ea typeface="굴림"/>
                <a:sym typeface="굴림"/>
              </a:rPr>
              <a:t>넷째 수준</a:t>
            </a:r>
          </a:p>
          <a:p>
            <a:pPr marL="449321" lvl="0" indent="-449321" algn="l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»"/>
              <a:defRPr/>
            </a:pPr>
            <a:r>
              <a:rPr kumimoji="0" lang="ko-KR" altLang="en-US" sz="2000" b="0" i="0" baseline="0">
                <a:solidFill>
                  <a:schemeClr val="tx1"/>
                </a:solidFill>
                <a:latin typeface="굴림"/>
                <a:ea typeface="굴림"/>
                <a:sym typeface="굴림"/>
              </a:rPr>
              <a:t>다섯째 수준</a:t>
            </a:r>
          </a:p>
        </p:txBody>
      </p:sp>
      <p:sp>
        <p:nvSpPr>
          <p:cNvPr id="1031" name="TextBox 1030"/>
          <p:cNvSpPr txBox="1"/>
          <p:nvPr/>
        </p:nvSpPr>
        <p:spPr>
          <a:xfrm>
            <a:off x="455526" y="6210760"/>
            <a:ext cx="2133234" cy="50313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32" name="TextBox 1031"/>
          <p:cNvSpPr txBox="1"/>
          <p:nvPr/>
        </p:nvSpPr>
        <p:spPr>
          <a:xfrm>
            <a:off x="3120478" y="6210760"/>
            <a:ext cx="2898213" cy="50313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5526" y="6212323"/>
            <a:ext cx="2133234" cy="50313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440" tIns="45720" rIns="91440" bIns="45720" anchor="ctr">
            <a:noAutofit/>
          </a:bodyPr>
          <a:lstStyle>
            <a:lvl1pPr marL="449321" lvl="0" indent="-449321" algn="ctr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None/>
              <a:defRPr kumimoji="1" lang="ko-KR" altLang="en-US" sz="1400" b="0" i="0" baseline="0">
                <a:solidFill>
                  <a:schemeClr val="tx1"/>
                </a:solidFill>
                <a:latin typeface="굴림"/>
                <a:ea typeface="굴림"/>
              </a:defRPr>
            </a:lvl1pPr>
          </a:lstStyle>
          <a:p>
            <a:pPr marL="449321" lvl="0" indent="-449321" algn="ctr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fld id="{D422D86A-5F52-4165-8473-F1B836277586}" type="datetime1">
              <a:rPr kumimoji="1" lang="ko-KR" altLang="en-US" sz="1400" b="0" i="0" baseline="0">
                <a:solidFill>
                  <a:schemeClr val="tx1"/>
                </a:solidFill>
                <a:latin typeface="굴림"/>
                <a:ea typeface="굴림"/>
                <a:cs typeface="+mn-cs"/>
              </a:rPr>
              <a:pPr marL="449321" lvl="0" indent="-449321" algn="ctr" rtl="0" eaLnBrk="1" latinLnBrk="1" hangingPunct="1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t>2024-08-25</a:t>
            </a:fld>
            <a:endParaRPr kumimoji="1" lang="ko-KR" altLang="en-US" sz="1400" b="0" i="0" baseline="0">
              <a:solidFill>
                <a:schemeClr val="tx1"/>
              </a:solidFill>
              <a:latin typeface="굴림"/>
              <a:ea typeface="굴림"/>
              <a:cs typeface="+mn-cs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2041" y="6212323"/>
            <a:ext cx="2895087" cy="50313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440" tIns="45720" rIns="91440" bIns="45720" anchor="ctr">
            <a:noAutofit/>
          </a:bodyPr>
          <a:lstStyle>
            <a:lvl1pPr marL="449321" lvl="0" indent="-449321" algn="ctr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None/>
              <a:defRPr kumimoji="1" lang="ko-KR" altLang="en-US" sz="1400" b="0" i="0" baseline="0">
                <a:solidFill>
                  <a:schemeClr val="tx1"/>
                </a:solidFill>
                <a:latin typeface="굴림"/>
                <a:ea typeface="굴림"/>
              </a:defRPr>
            </a:lvl1pPr>
          </a:lstStyle>
          <a:p>
            <a:pPr marL="449321" lvl="0" indent="-449321" algn="ctr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kumimoji="1" lang="ko-KR" altLang="en-US" sz="1400" b="0" i="0" baseline="0">
              <a:solidFill>
                <a:schemeClr val="tx1"/>
              </a:solidFill>
              <a:latin typeface="굴림"/>
              <a:ea typeface="굴림"/>
              <a:cs typeface="+mn-cs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0409" y="6212323"/>
            <a:ext cx="2133234" cy="50313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440" tIns="45720" rIns="91440" bIns="45720" anchor="ctr">
            <a:noAutofit/>
          </a:bodyPr>
          <a:lstStyle>
            <a:lvl1pPr marL="449321" lvl="0" indent="-449321" algn="ctr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None/>
              <a:defRPr kumimoji="1" lang="ko-KR" altLang="en-US" sz="1400" b="0" i="0" baseline="0">
                <a:solidFill>
                  <a:schemeClr val="tx1"/>
                </a:solidFill>
                <a:latin typeface="굴림"/>
                <a:ea typeface="굴림"/>
              </a:defRPr>
            </a:lvl1pPr>
          </a:lstStyle>
          <a:p>
            <a:pPr marL="449321" lvl="0" indent="-449321" algn="ctr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fld id="{3A8A3A1B-5613-49CD-9D65-B3145C8CE0C7}" type="slidenum">
              <a:rPr kumimoji="1" lang="ko-KR" altLang="en-US" sz="1400" b="0" i="0" baseline="0">
                <a:solidFill>
                  <a:schemeClr val="tx1"/>
                </a:solidFill>
                <a:latin typeface="굴림"/>
                <a:ea typeface="굴림"/>
                <a:cs typeface="+mn-cs"/>
              </a:rPr>
              <a:pPr marL="449321" lvl="0" indent="-449321" algn="ctr" rtl="0" eaLnBrk="1" latinLnBrk="1" hangingPunct="1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t>‹#›</a:t>
            </a:fld>
            <a:endParaRPr kumimoji="1" lang="ko-KR" altLang="en-US" sz="1400" b="0" i="0">
              <a:solidFill>
                <a:schemeClr val="tx1"/>
              </a:solidFill>
              <a:latin typeface="굴림"/>
              <a:ea typeface="굴림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</p:sldLayoutIdLst>
  <p:transition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Box 3075"/>
          <p:cNvSpPr txBox="1"/>
          <p:nvPr/>
        </p:nvSpPr>
        <p:spPr>
          <a:xfrm>
            <a:off x="0" y="0"/>
            <a:ext cx="9137650" cy="6853554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077" name="TextBox 3076"/>
          <p:cNvSpPr txBox="1"/>
          <p:nvPr/>
        </p:nvSpPr>
        <p:spPr>
          <a:xfrm>
            <a:off x="466634" y="2418908"/>
            <a:ext cx="3498195" cy="99517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kumimoji="0" lang="ko-KR" altLang="en-US" sz="2000" b="1" i="0" dirty="0">
              <a:solidFill>
                <a:srgbClr val="F8F8F6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3078" name="TextBox 3077"/>
          <p:cNvSpPr txBox="1"/>
          <p:nvPr/>
        </p:nvSpPr>
        <p:spPr>
          <a:xfrm>
            <a:off x="6336126" y="4937785"/>
            <a:ext cx="2801425" cy="99997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3079" name="TextBox 3078"/>
          <p:cNvSpPr txBox="1"/>
          <p:nvPr/>
        </p:nvSpPr>
        <p:spPr>
          <a:xfrm>
            <a:off x="1087213" y="544387"/>
            <a:ext cx="7370044" cy="25942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ctr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ko-KR" sz="3000" b="1" dirty="0">
              <a:solidFill>
                <a:schemeClr val="bg1"/>
              </a:solidFill>
              <a:latin typeface="맑은 고딕"/>
              <a:ea typeface="맑은 고딕"/>
              <a:sym typeface="Wingdings"/>
            </a:endParaRPr>
          </a:p>
          <a:p>
            <a:pPr marL="0" lvl="0" indent="0" algn="ctr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ko-KR" altLang="en-US" sz="4000" b="1" dirty="0">
                <a:solidFill>
                  <a:schemeClr val="bg1"/>
                </a:solidFill>
                <a:latin typeface="맑은 고딕"/>
                <a:ea typeface="맑은 고딕"/>
                <a:sym typeface="Wingdings"/>
              </a:rPr>
              <a:t>개인정보침해와 관련한 사안 설명</a:t>
            </a:r>
            <a:endParaRPr kumimoji="0" lang="ko-KR" altLang="en-US" sz="4000" b="1" i="0" dirty="0">
              <a:solidFill>
                <a:schemeClr val="bg1"/>
              </a:solidFill>
              <a:latin typeface="맑은 고딕"/>
              <a:ea typeface="맑은 고딕"/>
              <a:sym typeface="Wingding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Box 5123"/>
          <p:cNvSpPr txBox="1"/>
          <p:nvPr/>
        </p:nvSpPr>
        <p:spPr>
          <a:xfrm>
            <a:off x="0" y="0"/>
            <a:ext cx="341268" cy="6853554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125" name="자유형 5124"/>
          <p:cNvSpPr/>
          <p:nvPr/>
        </p:nvSpPr>
        <p:spPr>
          <a:xfrm>
            <a:off x="341268" y="1264992"/>
            <a:ext cx="7832873" cy="1618"/>
          </a:xfrm>
          <a:custGeom>
            <a:avLst/>
            <a:gdLst>
              <a:gd name="T0" fmla="*/ 0 w 4935"/>
              <a:gd name="T1" fmla="*/ 0 h 1"/>
              <a:gd name="T2" fmla="*/ 4935 w 4935"/>
              <a:gd name="T3" fmla="*/ 1 h 1"/>
            </a:gdLst>
            <a:ahLst/>
            <a:cxnLst/>
            <a:rect l="T0" t="T1" r="T2" b="T3"/>
            <a:pathLst>
              <a:path w="4935" h="1">
                <a:moveTo>
                  <a:pt x="0" y="0"/>
                </a:moveTo>
                <a:lnTo>
                  <a:pt x="4935" y="1"/>
                </a:lnTo>
              </a:path>
            </a:pathLst>
          </a:custGeom>
          <a:noFill/>
          <a:ln w="9377" cap="flat" cmpd="sng" algn="ctr">
            <a:solidFill>
              <a:srgbClr val="4A7EBB"/>
            </a:solidFill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126" name="TextBox 5125"/>
          <p:cNvSpPr txBox="1"/>
          <p:nvPr/>
        </p:nvSpPr>
        <p:spPr>
          <a:xfrm>
            <a:off x="520610" y="246043"/>
            <a:ext cx="3787051" cy="75074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ko-KR" altLang="en-US" sz="4400" b="0" i="0" baseline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1</a:t>
            </a:r>
            <a:r>
              <a:rPr kumimoji="1" lang="ko-KR" altLang="en-US" sz="4400" b="0" i="0" baseline="0">
                <a:solidFill>
                  <a:srgbClr val="4F81B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1" lang="ko-KR" altLang="en-US" sz="4400" b="0" i="0" baseline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사건의 개요</a:t>
            </a:r>
            <a:endParaRPr kumimoji="1" lang="ko-KR" altLang="en-US" sz="4400" b="0" i="0">
              <a:solidFill>
                <a:srgbClr val="4F81B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5127" name="TextBox 5126"/>
          <p:cNvSpPr txBox="1"/>
          <p:nvPr/>
        </p:nvSpPr>
        <p:spPr>
          <a:xfrm>
            <a:off x="538080" y="1479276"/>
            <a:ext cx="2703019" cy="39362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0" lang="ko-KR" altLang="en-US" sz="2000" b="1" i="0" baseline="0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마</a:t>
            </a:r>
            <a:r>
              <a:rPr kumimoji="0" lang="ko-KR" altLang="en-US" sz="2000" b="1" i="0" baseline="0" dirty="0">
                <a:solidFill>
                  <a:srgbClr val="1F497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0" lang="ko-KR" altLang="en-US" sz="2000" b="1" i="0" baseline="0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</a:t>
            </a:r>
            <a:r>
              <a:rPr lang="ko-KR" altLang="en-US" sz="2000" b="1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교회 사무실 및 계수부실 </a:t>
            </a:r>
            <a:r>
              <a:rPr lang="en-US" altLang="ko-KR" sz="2000" b="1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CCTV</a:t>
            </a:r>
            <a:r>
              <a:rPr lang="ko-KR" altLang="en-US" sz="2000" b="1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에 녹화된 영상</a:t>
            </a: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5128" name="TextBox 5127"/>
          <p:cNvSpPr txBox="1"/>
          <p:nvPr/>
        </p:nvSpPr>
        <p:spPr>
          <a:xfrm>
            <a:off x="569785" y="2210987"/>
            <a:ext cx="8139255" cy="85559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0" marR="0" indent="0" algn="l" fontAlgn="base" latinLnBrk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B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직원은 위임목사 </a:t>
            </a:r>
            <a:r>
              <a:rPr lang="ko-KR" altLang="en-US" sz="1800" kern="100" spc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권대현에게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 찾아와서 발생한 일을 모두 언급하였고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위임목사는 그러한 사실이 녹화된 영상을 모두 확인하였습니다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z="1800" kern="0" spc="0" dirty="0">
              <a:solidFill>
                <a:srgbClr val="000000"/>
              </a:solidFill>
              <a:effectLst/>
              <a:highlight>
                <a:srgbClr val="FFFFFF"/>
              </a:highlight>
              <a:latin typeface="함초롬바탕" panose="02030604000101010101" pitchFamily="18" charset="-127"/>
            </a:endParaRPr>
          </a:p>
          <a:p>
            <a:pPr marL="0" marR="0" indent="0" algn="l" fontAlgn="base" latinLnBrk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800" kern="100" spc="0" dirty="0">
              <a:solidFill>
                <a:srgbClr val="000000"/>
              </a:solidFill>
              <a:effectLst/>
              <a:highlight>
                <a:srgbClr val="FFFFFF"/>
              </a:highlight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marR="0" indent="0" algn="l" fontAlgn="base" latinLnBrk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100" spc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당회나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800" kern="100" spc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제직회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어느 누구도 교인들의 정보를 복사하는 것을 동의한 사실이 없는 상황에서 교인들의 정보가 복사된 정황이 녹화된 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CCTV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영상을 위임목사는 확인하였습니다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marL="0" marR="0" indent="0" algn="l" fontAlgn="base" latinLnBrk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ko-KR" altLang="en-US" sz="1800" kern="0" spc="0" dirty="0">
              <a:solidFill>
                <a:srgbClr val="000000"/>
              </a:solidFill>
              <a:effectLst/>
              <a:highlight>
                <a:srgbClr val="FFFFFF"/>
              </a:highlight>
              <a:latin typeface="함초롬바탕" panose="02030604000101010101" pitchFamily="18" charset="-127"/>
            </a:endParaRPr>
          </a:p>
          <a:p>
            <a:pPr marL="0" marR="0" indent="0" algn="l" fontAlgn="base" latinLnBrk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이러한 구체적인 사실이 확보된 상황에서 교회와 위임목사가 개인정보 유출에 대한 적절한 조치를 취하고 주의와 감독을 게을리 하지 않았다는 사실을 증명해야 합니다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endParaRPr lang="ko-KR" altLang="en-US" sz="1800" kern="0" spc="0" dirty="0">
              <a:solidFill>
                <a:srgbClr val="000000"/>
              </a:solidFill>
              <a:effectLst/>
              <a:highlight>
                <a:srgbClr val="FFFFFF"/>
              </a:highlight>
              <a:latin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2418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Box 5123"/>
          <p:cNvSpPr txBox="1"/>
          <p:nvPr/>
        </p:nvSpPr>
        <p:spPr>
          <a:xfrm>
            <a:off x="0" y="0"/>
            <a:ext cx="341268" cy="6853554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125" name="자유형 5124"/>
          <p:cNvSpPr/>
          <p:nvPr/>
        </p:nvSpPr>
        <p:spPr>
          <a:xfrm>
            <a:off x="341268" y="1264992"/>
            <a:ext cx="7832873" cy="1618"/>
          </a:xfrm>
          <a:custGeom>
            <a:avLst/>
            <a:gdLst>
              <a:gd name="T0" fmla="*/ 0 w 4935"/>
              <a:gd name="T1" fmla="*/ 0 h 1"/>
              <a:gd name="T2" fmla="*/ 4935 w 4935"/>
              <a:gd name="T3" fmla="*/ 1 h 1"/>
            </a:gdLst>
            <a:ahLst/>
            <a:cxnLst/>
            <a:rect l="T0" t="T1" r="T2" b="T3"/>
            <a:pathLst>
              <a:path w="4935" h="1">
                <a:moveTo>
                  <a:pt x="0" y="0"/>
                </a:moveTo>
                <a:lnTo>
                  <a:pt x="4935" y="1"/>
                </a:lnTo>
              </a:path>
            </a:pathLst>
          </a:custGeom>
          <a:noFill/>
          <a:ln w="9377" cap="flat" cmpd="sng" algn="ctr">
            <a:solidFill>
              <a:srgbClr val="4A7EBB"/>
            </a:solidFill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126" name="TextBox 5125"/>
          <p:cNvSpPr txBox="1"/>
          <p:nvPr/>
        </p:nvSpPr>
        <p:spPr>
          <a:xfrm>
            <a:off x="520610" y="246043"/>
            <a:ext cx="3787051" cy="75074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ko-KR" altLang="en-US" sz="4400" b="0" i="0" baseline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1</a:t>
            </a:r>
            <a:r>
              <a:rPr kumimoji="1" lang="ko-KR" altLang="en-US" sz="4400" b="0" i="0" baseline="0">
                <a:solidFill>
                  <a:srgbClr val="4F81B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1" lang="ko-KR" altLang="en-US" sz="4400" b="0" i="0" baseline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사건의 개요</a:t>
            </a:r>
            <a:endParaRPr kumimoji="1" lang="ko-KR" altLang="en-US" sz="4400" b="0" i="0">
              <a:solidFill>
                <a:srgbClr val="4F81B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5127" name="TextBox 5126"/>
          <p:cNvSpPr txBox="1"/>
          <p:nvPr/>
        </p:nvSpPr>
        <p:spPr>
          <a:xfrm>
            <a:off x="538080" y="1479276"/>
            <a:ext cx="2703019" cy="39362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0" lang="ko-KR" altLang="en-US" sz="2000" b="1" i="0" baseline="0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바</a:t>
            </a:r>
            <a:r>
              <a:rPr kumimoji="0" lang="ko-KR" altLang="en-US" sz="2000" b="1" i="0" baseline="0" dirty="0">
                <a:solidFill>
                  <a:srgbClr val="1F497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0" lang="ko-KR" altLang="en-US" sz="2000" b="1" i="0" baseline="0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</a:t>
            </a:r>
            <a:r>
              <a:rPr kumimoji="0" lang="en-US" altLang="ko-KR" sz="2000" b="1" i="0" baseline="0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A</a:t>
            </a:r>
            <a:r>
              <a:rPr kumimoji="0" lang="ko-KR" altLang="en-US" sz="2000" b="1" i="0" baseline="0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집사의 진술</a:t>
            </a: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5128" name="TextBox 5127"/>
          <p:cNvSpPr txBox="1"/>
          <p:nvPr/>
        </p:nvSpPr>
        <p:spPr>
          <a:xfrm>
            <a:off x="608385" y="2103806"/>
            <a:ext cx="8064896" cy="85559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0" marR="0" indent="0" algn="l" fontAlgn="base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위임목사는 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B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직원의 진술과 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CCTV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영상이 확보된 상황에서 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A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집사에게 사실확인을 위해 수 차례 연락을 하였지만 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A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집사는 위임목사에게 제대로 된 답변을 해주지 않았습니다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marL="0" marR="0" indent="0" algn="l" fontAlgn="base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ko-KR" altLang="en-US" sz="1800" kern="0" spc="0" dirty="0">
              <a:solidFill>
                <a:srgbClr val="000000"/>
              </a:solidFill>
              <a:effectLst/>
              <a:highlight>
                <a:srgbClr val="FFFFFF"/>
              </a:highlight>
              <a:latin typeface="함초롬바탕" panose="02030604000101010101" pitchFamily="18" charset="-127"/>
            </a:endParaRPr>
          </a:p>
          <a:p>
            <a:pPr marL="0" marR="0" indent="0" algn="l" fontAlgn="base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우여곡절 끝에 위임목사와 장로 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명과 함께 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2024. 8. 11. A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집사를 만나서 대화를 나누었는데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, A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집사의 진술과 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B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직원의 진술은 너무나도 상반되었습니다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기부금 영수증 등과 관련한 개인정보는 한 번도 사무실 컴퓨터에서 밖으로 나간 적이 없었습니다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marL="0" marR="0" indent="0" algn="l" fontAlgn="base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ko-KR" altLang="en-US" sz="1800" kern="0" spc="0" dirty="0">
              <a:solidFill>
                <a:srgbClr val="000000"/>
              </a:solidFill>
              <a:effectLst/>
              <a:highlight>
                <a:srgbClr val="FFFFFF"/>
              </a:highlight>
              <a:latin typeface="함초롬바탕" panose="02030604000101010101" pitchFamily="18" charset="-127"/>
            </a:endParaRPr>
          </a:p>
          <a:p>
            <a:pPr marL="0" marR="0" indent="0" algn="l" fontAlgn="base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A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집사는 자신이 </a:t>
            </a:r>
            <a:r>
              <a:rPr lang="ko-KR" altLang="en-US" sz="1800" kern="100" spc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계수부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 관리를 위해서 일했으며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800" kern="100" spc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계수부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 정보보안 및 관리일원화를 위해 복사하였다고 하였습니다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연말정산 자료를 계수부에서 가져간 적이 없었는데 왜 </a:t>
            </a:r>
            <a:r>
              <a:rPr lang="ko-KR" altLang="en-US" sz="1800" kern="100" spc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가져갔느냐는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 질문에 대해서는 ‘발급대장은 사무실이 아닌 계수부에 </a:t>
            </a:r>
            <a:r>
              <a:rPr lang="ko-KR" altLang="en-US" sz="1800" kern="100" spc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있는게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800" kern="100" spc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좋겠다＇는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 계수부의 의견에 근거했다고 답하였습니다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z="1800" kern="0" spc="0" dirty="0">
              <a:solidFill>
                <a:srgbClr val="000000"/>
              </a:solidFill>
              <a:effectLst/>
              <a:highlight>
                <a:srgbClr val="FFFFFF"/>
              </a:highlight>
              <a:latin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06233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Box 5123"/>
          <p:cNvSpPr txBox="1"/>
          <p:nvPr/>
        </p:nvSpPr>
        <p:spPr>
          <a:xfrm>
            <a:off x="0" y="0"/>
            <a:ext cx="341268" cy="6853554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125" name="자유형 5124"/>
          <p:cNvSpPr/>
          <p:nvPr/>
        </p:nvSpPr>
        <p:spPr>
          <a:xfrm>
            <a:off x="341268" y="1264992"/>
            <a:ext cx="7832873" cy="1618"/>
          </a:xfrm>
          <a:custGeom>
            <a:avLst/>
            <a:gdLst>
              <a:gd name="T0" fmla="*/ 0 w 4935"/>
              <a:gd name="T1" fmla="*/ 0 h 1"/>
              <a:gd name="T2" fmla="*/ 4935 w 4935"/>
              <a:gd name="T3" fmla="*/ 1 h 1"/>
            </a:gdLst>
            <a:ahLst/>
            <a:cxnLst/>
            <a:rect l="T0" t="T1" r="T2" b="T3"/>
            <a:pathLst>
              <a:path w="4935" h="1">
                <a:moveTo>
                  <a:pt x="0" y="0"/>
                </a:moveTo>
                <a:lnTo>
                  <a:pt x="4935" y="1"/>
                </a:lnTo>
              </a:path>
            </a:pathLst>
          </a:custGeom>
          <a:noFill/>
          <a:ln w="9377" cap="flat" cmpd="sng" algn="ctr">
            <a:solidFill>
              <a:srgbClr val="4A7EBB"/>
            </a:solidFill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126" name="TextBox 5125"/>
          <p:cNvSpPr txBox="1"/>
          <p:nvPr/>
        </p:nvSpPr>
        <p:spPr>
          <a:xfrm>
            <a:off x="520610" y="246043"/>
            <a:ext cx="3787051" cy="75074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ko-KR" altLang="en-US" sz="4400" b="0" i="0" baseline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1</a:t>
            </a:r>
            <a:r>
              <a:rPr kumimoji="1" lang="ko-KR" altLang="en-US" sz="4400" b="0" i="0" baseline="0">
                <a:solidFill>
                  <a:srgbClr val="4F81B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1" lang="ko-KR" altLang="en-US" sz="4400" b="0" i="0" baseline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사건의 개요</a:t>
            </a:r>
            <a:endParaRPr kumimoji="1" lang="ko-KR" altLang="en-US" sz="4400" b="0" i="0">
              <a:solidFill>
                <a:srgbClr val="4F81B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5127" name="TextBox 5126"/>
          <p:cNvSpPr txBox="1"/>
          <p:nvPr/>
        </p:nvSpPr>
        <p:spPr>
          <a:xfrm>
            <a:off x="538080" y="1479276"/>
            <a:ext cx="2703019" cy="39362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0" lang="ko-KR" altLang="en-US" sz="2000" b="1" i="0" baseline="0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바</a:t>
            </a:r>
            <a:r>
              <a:rPr kumimoji="0" lang="ko-KR" altLang="en-US" sz="2000" b="1" i="0" baseline="0" dirty="0">
                <a:solidFill>
                  <a:srgbClr val="1F497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0" lang="ko-KR" altLang="en-US" sz="2000" b="1" i="0" baseline="0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</a:t>
            </a:r>
            <a:r>
              <a:rPr kumimoji="0" lang="en-US" altLang="ko-KR" sz="2000" b="1" i="0" baseline="0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A</a:t>
            </a:r>
            <a:r>
              <a:rPr kumimoji="0" lang="ko-KR" altLang="en-US" sz="2000" b="1" i="0" baseline="0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집사의 진술</a:t>
            </a: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5128" name="TextBox 5127"/>
          <p:cNvSpPr txBox="1"/>
          <p:nvPr/>
        </p:nvSpPr>
        <p:spPr>
          <a:xfrm>
            <a:off x="680393" y="2261780"/>
            <a:ext cx="8352928" cy="85559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B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직원은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A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집사가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‘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기부금 영수증 발급업무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’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가 계수부업무로 이관되었고 이러한 사실이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</a:t>
            </a:r>
            <a:r>
              <a:rPr kumimoji="1" lang="ko-KR" altLang="en-US" dirty="0" err="1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계수부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지도장로에게 보고되었다고 자신에게 말했기 때문에 속아서 복사하게 하였다고 진술하고 있습니다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 </a:t>
            </a: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kumimoji="1" lang="en-US" altLang="ko-KR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B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직원의 진술을 들은 </a:t>
            </a:r>
            <a:r>
              <a:rPr kumimoji="1" lang="ko-KR" altLang="en-US" dirty="0" err="1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권대현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위임목사는 </a:t>
            </a:r>
            <a:r>
              <a:rPr kumimoji="1" lang="ko-KR" altLang="en-US" dirty="0" err="1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계수부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지도장로에게 알아 보았으나 이러한 사실을 전혀 알지 못하고 있었으며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, 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지도 장로는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2024. 7. 9. 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계수부가 해당 업무를 수행하기로 결정된 사실이 없다고 확인해주고 있습니다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</a:t>
            </a: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kumimoji="1" lang="en-US" altLang="ko-KR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A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집사는 복사한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USB 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파일을 계수부실에 보관하고 있다고 진술하였습니다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</a:t>
            </a: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  </a:t>
            </a:r>
            <a:endParaRPr kumimoji="1" lang="ko-KR" altLang="en-US" sz="1800" b="0" i="0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3380291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Box 5123"/>
          <p:cNvSpPr txBox="1"/>
          <p:nvPr/>
        </p:nvSpPr>
        <p:spPr>
          <a:xfrm>
            <a:off x="0" y="0"/>
            <a:ext cx="341268" cy="6853554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125" name="자유형 5124"/>
          <p:cNvSpPr/>
          <p:nvPr/>
        </p:nvSpPr>
        <p:spPr>
          <a:xfrm>
            <a:off x="341268" y="1264992"/>
            <a:ext cx="7832873" cy="1618"/>
          </a:xfrm>
          <a:custGeom>
            <a:avLst/>
            <a:gdLst>
              <a:gd name="T0" fmla="*/ 0 w 4935"/>
              <a:gd name="T1" fmla="*/ 0 h 1"/>
              <a:gd name="T2" fmla="*/ 4935 w 4935"/>
              <a:gd name="T3" fmla="*/ 1 h 1"/>
            </a:gdLst>
            <a:ahLst/>
            <a:cxnLst/>
            <a:rect l="T0" t="T1" r="T2" b="T3"/>
            <a:pathLst>
              <a:path w="4935" h="1">
                <a:moveTo>
                  <a:pt x="0" y="0"/>
                </a:moveTo>
                <a:lnTo>
                  <a:pt x="4935" y="1"/>
                </a:lnTo>
              </a:path>
            </a:pathLst>
          </a:custGeom>
          <a:noFill/>
          <a:ln w="9377" cap="flat" cmpd="sng" algn="ctr">
            <a:solidFill>
              <a:srgbClr val="4A7EBB"/>
            </a:solidFill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126" name="TextBox 5125"/>
          <p:cNvSpPr txBox="1"/>
          <p:nvPr/>
        </p:nvSpPr>
        <p:spPr>
          <a:xfrm>
            <a:off x="520610" y="246043"/>
            <a:ext cx="3787051" cy="75074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en-US" altLang="ko-KR" sz="4400" b="0" i="0" baseline="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2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</a:t>
            </a:r>
            <a:r>
              <a:rPr kumimoji="1" lang="ko-KR" altLang="en-US" sz="440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확인되는 사실의 정리</a:t>
            </a:r>
            <a:endParaRPr kumimoji="1" lang="ko-KR" altLang="en-US" sz="4400" b="0" i="0" dirty="0">
              <a:solidFill>
                <a:srgbClr val="4F81B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5128" name="TextBox 5127"/>
          <p:cNvSpPr txBox="1"/>
          <p:nvPr/>
        </p:nvSpPr>
        <p:spPr>
          <a:xfrm>
            <a:off x="496181" y="1534814"/>
            <a:ext cx="8139255" cy="85559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2024. 7. 7. </a:t>
            </a:r>
            <a:r>
              <a:rPr kumimoji="1" lang="ko-KR" altLang="en-US" dirty="0" err="1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계수부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CCTV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를 살펴보면 파일을 복사한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USB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를 들고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A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집사가 계수부에 단독으로 들어옵니다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(</a:t>
            </a:r>
            <a:r>
              <a:rPr kumimoji="1" lang="ko-KR" altLang="en-US" dirty="0">
                <a:latin typeface="맑은 고딕"/>
                <a:ea typeface="맑은 고딕"/>
                <a:sym typeface="Wingdings"/>
              </a:rPr>
              <a:t>계수부원인 사실이 확인되지 않고 있으나 이미 계수부의 비밀번호를 알고 있기 때문에 비밀번호를 누르고 출입한 사실 확인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)</a:t>
            </a: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kumimoji="1" lang="en-US" altLang="ko-KR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A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집사는 홀로 계수부실에 들어와서 저장한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USB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를 계수부실 컴퓨터에 설치하는 것이 아니라 자신의 </a:t>
            </a:r>
            <a:r>
              <a:rPr kumimoji="1" lang="ko-KR" altLang="en-US" b="1" dirty="0">
                <a:solidFill>
                  <a:srgbClr val="FF0000"/>
                </a:solidFill>
                <a:latin typeface="맑은 고딕"/>
                <a:ea typeface="맑은 고딕"/>
                <a:sym typeface="Wingdings"/>
              </a:rPr>
              <a:t>서류가방에서 무언가를 빼내서 바로 계수부실을 나가는 사실이 </a:t>
            </a:r>
            <a:r>
              <a:rPr kumimoji="1" lang="en-US" altLang="ko-KR" b="1" dirty="0">
                <a:solidFill>
                  <a:srgbClr val="FF0000"/>
                </a:solidFill>
                <a:latin typeface="맑은 고딕"/>
                <a:ea typeface="맑은 고딕"/>
                <a:sym typeface="Wingdings"/>
              </a:rPr>
              <a:t>CCTV</a:t>
            </a:r>
            <a:r>
              <a:rPr kumimoji="1" lang="ko-KR" altLang="en-US" b="1" dirty="0">
                <a:solidFill>
                  <a:srgbClr val="FF0000"/>
                </a:solidFill>
                <a:latin typeface="맑은 고딕"/>
                <a:ea typeface="맑은 고딕"/>
                <a:sym typeface="Wingdings"/>
              </a:rPr>
              <a:t>영상에서 확인이 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됩니다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 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이후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A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집사는 다시 계수부실에 들어오는데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, 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그 때는 계수부원이 문을 열어줘서 들어오고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30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여분 정도 머물다가 계수부실을 떠납니다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(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그 시간 동안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A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집사가 </a:t>
            </a:r>
            <a:r>
              <a:rPr kumimoji="1" lang="ko-KR" altLang="en-US" dirty="0" err="1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계수부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컴퓨터에 파일을 설치하는 장면은 확인되지 않습니다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).</a:t>
            </a: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kumimoji="1" lang="en-US" altLang="ko-KR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이러한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CCTV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영상에 기초하여 볼 때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,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복사한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USB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를 계수부실에 보관하였다는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A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집사의 진술과 불일치 합니다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 CCTV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영상 및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B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직원의 진술 등 관련 증거를 모두 종합해 볼 때 광주제일교회 교인들의 개인정보가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A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집사의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USB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에 복사되었다는 사실은 명확히 확인됩니다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 </a:t>
            </a:r>
            <a:r>
              <a:rPr kumimoji="1" lang="ko-KR" altLang="en-US" b="1" dirty="0">
                <a:solidFill>
                  <a:srgbClr val="FF0000"/>
                </a:solidFill>
                <a:latin typeface="맑은 고딕"/>
                <a:ea typeface="맑은 고딕"/>
                <a:sym typeface="Wingdings"/>
              </a:rPr>
              <a:t>이에 대해 포렌식 수사가 진행되게 되면 어느 시점에 사무실 컴퓨터에서 파일이 빠져나갔는지</a:t>
            </a:r>
            <a:r>
              <a:rPr kumimoji="1" lang="en-US" altLang="ko-KR" b="1" dirty="0">
                <a:solidFill>
                  <a:srgbClr val="FF0000"/>
                </a:solidFill>
                <a:latin typeface="맑은 고딕"/>
                <a:ea typeface="맑은 고딕"/>
                <a:sym typeface="Wingdings"/>
              </a:rPr>
              <a:t>, </a:t>
            </a:r>
            <a:r>
              <a:rPr kumimoji="1" lang="ko-KR" altLang="en-US" b="1" dirty="0" err="1">
                <a:solidFill>
                  <a:srgbClr val="FF0000"/>
                </a:solidFill>
                <a:latin typeface="맑은 고딕"/>
                <a:ea typeface="맑은 고딕"/>
                <a:sym typeface="Wingdings"/>
              </a:rPr>
              <a:t>계수부</a:t>
            </a:r>
            <a:r>
              <a:rPr kumimoji="1" lang="ko-KR" altLang="en-US" b="1" dirty="0">
                <a:solidFill>
                  <a:srgbClr val="FF0000"/>
                </a:solidFill>
                <a:latin typeface="맑은 고딕"/>
                <a:ea typeface="맑은 고딕"/>
                <a:sym typeface="Wingdings"/>
              </a:rPr>
              <a:t> 컴퓨터에 파일이 들어온 사실이 있는지</a:t>
            </a:r>
            <a:r>
              <a:rPr kumimoji="1" lang="en-US" altLang="ko-KR" b="1" dirty="0">
                <a:solidFill>
                  <a:srgbClr val="FF0000"/>
                </a:solidFill>
                <a:latin typeface="맑은 고딕"/>
                <a:ea typeface="맑은 고딕"/>
                <a:sym typeface="Wingdings"/>
              </a:rPr>
              <a:t>, </a:t>
            </a:r>
            <a:r>
              <a:rPr kumimoji="1" lang="ko-KR" altLang="en-US" b="1" dirty="0">
                <a:solidFill>
                  <a:srgbClr val="FF0000"/>
                </a:solidFill>
                <a:latin typeface="맑은 고딕"/>
                <a:ea typeface="맑은 고딕"/>
                <a:sym typeface="Wingdings"/>
              </a:rPr>
              <a:t>들어왔다면 어느 시점에 들어왔는지 등이 명확하게 확인될 수 있습니다</a:t>
            </a:r>
            <a:r>
              <a:rPr kumimoji="1" lang="en-US" altLang="ko-KR" b="1" dirty="0">
                <a:solidFill>
                  <a:srgbClr val="FF0000"/>
                </a:solidFill>
                <a:latin typeface="맑은 고딕"/>
                <a:ea typeface="맑은 고딕"/>
                <a:sym typeface="Wingdings"/>
              </a:rPr>
              <a:t>.</a:t>
            </a: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kumimoji="1" lang="en-US" altLang="ko-KR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kumimoji="1" lang="en-US" altLang="ko-KR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1716288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Box 5123"/>
          <p:cNvSpPr txBox="1"/>
          <p:nvPr/>
        </p:nvSpPr>
        <p:spPr>
          <a:xfrm>
            <a:off x="0" y="0"/>
            <a:ext cx="341268" cy="6853554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125" name="자유형 5124"/>
          <p:cNvSpPr/>
          <p:nvPr/>
        </p:nvSpPr>
        <p:spPr>
          <a:xfrm>
            <a:off x="341268" y="1264992"/>
            <a:ext cx="7832873" cy="1618"/>
          </a:xfrm>
          <a:custGeom>
            <a:avLst/>
            <a:gdLst>
              <a:gd name="T0" fmla="*/ 0 w 4935"/>
              <a:gd name="T1" fmla="*/ 0 h 1"/>
              <a:gd name="T2" fmla="*/ 4935 w 4935"/>
              <a:gd name="T3" fmla="*/ 1 h 1"/>
            </a:gdLst>
            <a:ahLst/>
            <a:cxnLst/>
            <a:rect l="T0" t="T1" r="T2" b="T3"/>
            <a:pathLst>
              <a:path w="4935" h="1">
                <a:moveTo>
                  <a:pt x="0" y="0"/>
                </a:moveTo>
                <a:lnTo>
                  <a:pt x="4935" y="1"/>
                </a:lnTo>
              </a:path>
            </a:pathLst>
          </a:custGeom>
          <a:noFill/>
          <a:ln w="9377" cap="flat" cmpd="sng" algn="ctr">
            <a:solidFill>
              <a:srgbClr val="4A7EBB"/>
            </a:solidFill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126" name="TextBox 5125"/>
          <p:cNvSpPr txBox="1"/>
          <p:nvPr/>
        </p:nvSpPr>
        <p:spPr>
          <a:xfrm>
            <a:off x="520610" y="246043"/>
            <a:ext cx="3787051" cy="75074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en-US" altLang="ko-KR" sz="4400" b="0" i="0" baseline="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2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</a:t>
            </a:r>
            <a:r>
              <a:rPr kumimoji="1" lang="ko-KR" altLang="en-US" sz="440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확인되는 사실의 정리</a:t>
            </a:r>
            <a:endParaRPr kumimoji="1" lang="ko-KR" altLang="en-US" sz="4400" b="0" i="0" dirty="0">
              <a:solidFill>
                <a:srgbClr val="4F81B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5128" name="TextBox 5127"/>
          <p:cNvSpPr txBox="1"/>
          <p:nvPr/>
        </p:nvSpPr>
        <p:spPr>
          <a:xfrm>
            <a:off x="496181" y="1534814"/>
            <a:ext cx="8139255" cy="85559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“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계수부에서 기부금 영수증 업무를 수행하기로 하였기 때문에 관련 자료를 복사하였다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”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는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A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집사의 진술과 달리 </a:t>
            </a:r>
            <a:r>
              <a:rPr kumimoji="1" lang="ko-KR" altLang="en-US" b="1" dirty="0">
                <a:solidFill>
                  <a:srgbClr val="FF0000"/>
                </a:solidFill>
                <a:latin typeface="맑은 고딕"/>
                <a:ea typeface="맑은 고딕"/>
                <a:sym typeface="Wingdings"/>
              </a:rPr>
              <a:t>계수부에서는 이와 관련하여 결정된 사실이 없다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고 합니다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 </a:t>
            </a: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kumimoji="1" lang="en-US" altLang="ko-KR" sz="1800" b="0" i="0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우리 교회에서는 사무실에서 기부금 영수증 발급 업무를 수행 했으며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, </a:t>
            </a:r>
            <a:r>
              <a:rPr kumimoji="1" lang="ko-KR" altLang="en-US" b="1" dirty="0">
                <a:solidFill>
                  <a:srgbClr val="FF0000"/>
                </a:solidFill>
                <a:latin typeface="맑은 고딕"/>
                <a:ea typeface="맑은 고딕"/>
                <a:sym typeface="Wingdings"/>
              </a:rPr>
              <a:t>발급한 자가 이를 보관하도록 되어 있으므로 계수부에서 이러한 자료를 가져갈 권한도 없고</a:t>
            </a:r>
            <a:r>
              <a:rPr kumimoji="1" lang="en-US" altLang="ko-KR" b="1" dirty="0">
                <a:solidFill>
                  <a:srgbClr val="FF0000"/>
                </a:solidFill>
                <a:latin typeface="맑은 고딕"/>
                <a:ea typeface="맑은 고딕"/>
                <a:sym typeface="Wingdings"/>
              </a:rPr>
              <a:t>, </a:t>
            </a:r>
            <a:r>
              <a:rPr kumimoji="1" lang="ko-KR" altLang="en-US" b="1" dirty="0">
                <a:solidFill>
                  <a:srgbClr val="FF0000"/>
                </a:solidFill>
                <a:latin typeface="맑은 고딕"/>
                <a:ea typeface="맑은 고딕"/>
                <a:sym typeface="Wingdings"/>
              </a:rPr>
              <a:t>이러한 절차에 대해 동의를 받거나 절차를 거친 사실이 없습니다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</a:t>
            </a: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kumimoji="1" lang="en-US" altLang="ko-KR" sz="1800" b="0" i="0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kumimoji="1" lang="en-US" altLang="ko-KR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또한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A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집사는 계수부로 활동한 사실이 전혀 확인되지 않는 상황인데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, 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교회 요람을 살펴보면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A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집사는 계수부에 기록되어 있지 않고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, 1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부 예배를 계수한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C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권사의 진술에 의하면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A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집사를 계수부에서 본 사실이 없다고 합니다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 A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집사는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2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부 예배 성가대이므로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2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부 예배를 계수활동을 하였다고 보기엔 상식적으로 받아들이기 어렵습니다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 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더 나아가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D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집사는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1, 2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부 </a:t>
            </a:r>
            <a:r>
              <a:rPr kumimoji="1" lang="ko-KR" altLang="en-US" dirty="0" err="1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계수부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활동을 하였는데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A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집사를 본 사실이 없다고 진술하고 있습니다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 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특이한 사실은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D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집사는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3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년이 넘게 </a:t>
            </a:r>
            <a:r>
              <a:rPr kumimoji="1" lang="ko-KR" altLang="en-US" dirty="0" err="1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계수부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활동을 하였음에도 </a:t>
            </a:r>
            <a:r>
              <a:rPr kumimoji="1" lang="ko-KR" altLang="en-US" dirty="0" err="1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계수부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출입 비밀번호를 알지 못한다고 진술하고 있습니다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</a:t>
            </a: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kumimoji="1" lang="en-US" altLang="ko-KR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1329802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Box 5123"/>
          <p:cNvSpPr txBox="1"/>
          <p:nvPr/>
        </p:nvSpPr>
        <p:spPr>
          <a:xfrm>
            <a:off x="0" y="0"/>
            <a:ext cx="341268" cy="6853554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125" name="자유형 5124"/>
          <p:cNvSpPr/>
          <p:nvPr/>
        </p:nvSpPr>
        <p:spPr>
          <a:xfrm>
            <a:off x="341268" y="1264992"/>
            <a:ext cx="7832873" cy="1618"/>
          </a:xfrm>
          <a:custGeom>
            <a:avLst/>
            <a:gdLst>
              <a:gd name="T0" fmla="*/ 0 w 4935"/>
              <a:gd name="T1" fmla="*/ 0 h 1"/>
              <a:gd name="T2" fmla="*/ 4935 w 4935"/>
              <a:gd name="T3" fmla="*/ 1 h 1"/>
            </a:gdLst>
            <a:ahLst/>
            <a:cxnLst/>
            <a:rect l="T0" t="T1" r="T2" b="T3"/>
            <a:pathLst>
              <a:path w="4935" h="1">
                <a:moveTo>
                  <a:pt x="0" y="0"/>
                </a:moveTo>
                <a:lnTo>
                  <a:pt x="4935" y="1"/>
                </a:lnTo>
              </a:path>
            </a:pathLst>
          </a:custGeom>
          <a:noFill/>
          <a:ln w="9377" cap="flat" cmpd="sng" algn="ctr">
            <a:solidFill>
              <a:srgbClr val="4A7EBB"/>
            </a:solidFill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126" name="TextBox 5125"/>
          <p:cNvSpPr txBox="1"/>
          <p:nvPr/>
        </p:nvSpPr>
        <p:spPr>
          <a:xfrm>
            <a:off x="520610" y="246043"/>
            <a:ext cx="3787051" cy="75074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en-US" altLang="ko-KR" sz="4400" b="0" i="0" baseline="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2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</a:t>
            </a:r>
            <a:r>
              <a:rPr kumimoji="1" lang="ko-KR" altLang="en-US" sz="440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확인되는 사실의 정리</a:t>
            </a:r>
            <a:endParaRPr kumimoji="1" lang="ko-KR" altLang="en-US" sz="4400" b="0" i="0" dirty="0">
              <a:solidFill>
                <a:srgbClr val="4F81B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5128" name="TextBox 5127"/>
          <p:cNvSpPr txBox="1"/>
          <p:nvPr/>
        </p:nvSpPr>
        <p:spPr>
          <a:xfrm>
            <a:off x="496181" y="1534814"/>
            <a:ext cx="8321116" cy="85559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ko-KR" altLang="en-US" sz="1800" b="1" i="0" baseline="0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사</a:t>
            </a:r>
            <a:r>
              <a:rPr kumimoji="0" lang="ko-KR" altLang="en-US" sz="1800" b="1" i="0" baseline="0" dirty="0">
                <a:solidFill>
                  <a:srgbClr val="1F497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0" lang="ko-KR" altLang="en-US" sz="1800" b="1" i="0" baseline="0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</a:t>
            </a:r>
            <a:r>
              <a:rPr lang="ko-KR" altLang="en-US" b="1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해결되지 않는 의혹들</a:t>
            </a:r>
            <a:endParaRPr kumimoji="0" lang="ko-KR" altLang="en-US" sz="18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kumimoji="1" lang="en-US" altLang="ko-KR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342900" lvl="0" indent="-34290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AutoNum type="arabicPeriod"/>
              <a:defRPr/>
            </a:pP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A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집사의 진술과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B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직원의 진술이 상반된다는 점</a:t>
            </a:r>
            <a:endParaRPr kumimoji="1" lang="en-US" altLang="ko-KR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342900" lvl="0" indent="-34290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AutoNum type="arabicPeriod"/>
              <a:defRPr/>
            </a:pPr>
            <a:endParaRPr kumimoji="1" lang="en-US" altLang="ko-KR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342900" lvl="0" indent="-34290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AutoNum type="arabicPeriod"/>
              <a:defRPr/>
            </a:pP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CCTV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에서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A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집사가 파일을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USB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에 저장해 간 사실이 확인되는데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, 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계수부실로 돌아가서 </a:t>
            </a:r>
            <a:r>
              <a:rPr kumimoji="1" lang="ko-KR" altLang="en-US" dirty="0" err="1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계수부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컴퓨터에 저장하는 장면은 확인되지 않는 점</a:t>
            </a:r>
            <a:endParaRPr kumimoji="1" lang="en-US" altLang="ko-KR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342900" lvl="0" indent="-34290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AutoNum type="arabicPeriod"/>
              <a:defRPr/>
            </a:pPr>
            <a:endParaRPr kumimoji="1" lang="en-US" altLang="ko-KR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342900" lvl="0" indent="-34290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AutoNum type="arabicPeriod"/>
              <a:defRPr/>
            </a:pP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A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집사가 계수부원으로 </a:t>
            </a:r>
            <a:r>
              <a:rPr kumimoji="1" lang="ko-KR" altLang="en-US" dirty="0" err="1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활동하였는지와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관련하여 객관적으로 확인되지 않는다는 점</a:t>
            </a:r>
            <a:endParaRPr kumimoji="1" lang="en-US" altLang="ko-KR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342900" lvl="0" indent="-34290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AutoNum type="arabicPeriod"/>
              <a:defRPr/>
            </a:pPr>
            <a:endParaRPr kumimoji="1" lang="en-US" altLang="ko-KR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342900" lvl="0" indent="-34290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AutoNum type="arabicPeriod"/>
              <a:defRPr/>
            </a:pP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A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집사가 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2024. 7. 13. 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사무실 컴퓨터에 자료를 다시 복사했으나 원래 파일과 동일성이 있는지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(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변형되었는지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)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확인되지 않을 뿐 아니라 여전히 헌금통계파일 등은 회복되지 않았다는 점</a:t>
            </a:r>
            <a:endParaRPr kumimoji="1" lang="en-US" altLang="ko-KR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342900" lvl="0" indent="-34290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AutoNum type="arabicPeriod"/>
              <a:defRPr/>
            </a:pPr>
            <a:endParaRPr kumimoji="1" lang="en-US" altLang="ko-KR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이러한 점들을 종합하여 볼 때 교인들의 정보가 유출되었을 가능성이 매우 높아 보이며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, 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그로 인한 개인정보보호법상의 민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, 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형사상 책임을 질 우려가 높습니다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48768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Box 6147"/>
          <p:cNvSpPr txBox="1"/>
          <p:nvPr/>
        </p:nvSpPr>
        <p:spPr>
          <a:xfrm>
            <a:off x="0" y="0"/>
            <a:ext cx="341268" cy="6853554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149" name="자유형 6148"/>
          <p:cNvSpPr/>
          <p:nvPr/>
        </p:nvSpPr>
        <p:spPr>
          <a:xfrm>
            <a:off x="341268" y="1264992"/>
            <a:ext cx="7832873" cy="1618"/>
          </a:xfrm>
          <a:custGeom>
            <a:avLst/>
            <a:gdLst>
              <a:gd name="T0" fmla="*/ 0 w 4935"/>
              <a:gd name="T1" fmla="*/ 0 h 1"/>
              <a:gd name="T2" fmla="*/ 4935 w 4935"/>
              <a:gd name="T3" fmla="*/ 1 h 1"/>
            </a:gdLst>
            <a:ahLst/>
            <a:cxnLst/>
            <a:rect l="T0" t="T1" r="T2" b="T3"/>
            <a:pathLst>
              <a:path w="4935" h="1">
                <a:moveTo>
                  <a:pt x="0" y="0"/>
                </a:moveTo>
                <a:lnTo>
                  <a:pt x="4935" y="1"/>
                </a:lnTo>
              </a:path>
            </a:pathLst>
          </a:custGeom>
          <a:noFill/>
          <a:ln w="9377" cap="flat" cmpd="sng" algn="ctr">
            <a:solidFill>
              <a:srgbClr val="4A7EBB"/>
            </a:solidFill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150" name="TextBox 6149"/>
          <p:cNvSpPr txBox="1"/>
          <p:nvPr/>
        </p:nvSpPr>
        <p:spPr>
          <a:xfrm>
            <a:off x="520610" y="246043"/>
            <a:ext cx="4548960" cy="75074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en-US" altLang="ko-KR" sz="4400" b="0" i="0" baseline="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3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</a:t>
            </a:r>
            <a:r>
              <a:rPr kumimoji="1" lang="ko-KR" altLang="en-US" sz="4400" b="0" i="0" baseline="0" dirty="0" err="1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당회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결의의 내용</a:t>
            </a:r>
            <a:endParaRPr kumimoji="1" lang="ko-KR" altLang="en-US" sz="4400" b="0" i="0" dirty="0">
              <a:solidFill>
                <a:srgbClr val="4F81B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6151" name="TextBox 6150"/>
          <p:cNvSpPr txBox="1"/>
          <p:nvPr/>
        </p:nvSpPr>
        <p:spPr>
          <a:xfrm>
            <a:off x="609471" y="1911024"/>
            <a:ext cx="7628134" cy="46632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0" lvl="0" indent="0" algn="just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497D">
                  <a:alpha val="100000"/>
                </a:srgbClr>
              </a:buClr>
              <a:buSzPct val="100000"/>
              <a:buFont typeface="바탕"/>
              <a:buChar char="•"/>
              <a:defRPr/>
            </a:pPr>
            <a:r>
              <a:rPr kumimoji="0" lang="ko-KR" altLang="en-US" sz="2000" b="1" i="0" baseline="0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</a:t>
            </a:r>
            <a:r>
              <a:rPr kumimoji="0" lang="ko-KR" altLang="en-US" i="0" baseline="0" dirty="0" err="1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당회는</a:t>
            </a:r>
            <a:r>
              <a:rPr kumimoji="0" lang="ko-KR" altLang="en-US" i="0" baseline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</a:t>
            </a:r>
            <a:r>
              <a:rPr kumimoji="0" lang="en-US" altLang="ko-KR" i="0" baseline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4</a:t>
            </a:r>
            <a:r>
              <a:rPr kumimoji="0" lang="ko-KR" altLang="en-US" i="0" baseline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차례에 걸쳐서 회의를 하게 되었고</a:t>
            </a:r>
            <a:r>
              <a:rPr kumimoji="0" lang="en-US" altLang="ko-KR" i="0" baseline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, </a:t>
            </a:r>
            <a:r>
              <a:rPr kumimoji="0" lang="ko-KR" altLang="en-US" i="0" baseline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그에 대하여 내린 결론은 개인정보보호법에서 규정한 최소한의 조치를 이행하자는 것이</a:t>
            </a:r>
            <a:r>
              <a:rPr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었습니다</a:t>
            </a:r>
            <a:r>
              <a:rPr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</a:t>
            </a:r>
            <a:endParaRPr kumimoji="0" lang="en-US" altLang="ko-KR" i="0" baseline="0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0" lvl="0" indent="0" algn="just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497D">
                  <a:alpha val="100000"/>
                </a:srgbClr>
              </a:buClr>
              <a:buSzPct val="100000"/>
              <a:buFont typeface="바탕"/>
              <a:buChar char="•"/>
              <a:defRPr/>
            </a:pPr>
            <a:endParaRPr lang="en-US" altLang="ko-KR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0" lvl="0" indent="0" algn="just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497D">
                  <a:alpha val="100000"/>
                </a:srgbClr>
              </a:buClr>
              <a:buSzPct val="100000"/>
              <a:buFont typeface="바탕"/>
              <a:buChar char="•"/>
              <a:defRPr/>
            </a:pPr>
            <a:r>
              <a:rPr kumimoji="0" lang="ko-KR" altLang="en-US" i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그에 따르면 </a:t>
            </a:r>
            <a:r>
              <a:rPr kumimoji="0" lang="en-US" altLang="ko-KR" i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CCTV</a:t>
            </a:r>
            <a:r>
              <a:rPr kumimoji="0" lang="ko-KR" altLang="en-US" i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영상에서 개인정보를 복사해 간 </a:t>
            </a:r>
            <a:r>
              <a:rPr kumimoji="0" lang="en-US" altLang="ko-KR" i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A</a:t>
            </a:r>
            <a:r>
              <a:rPr kumimoji="0" lang="ko-KR" altLang="en-US" i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집사에 대하여 수사기관에 고소하여 조사를 의뢰하고</a:t>
            </a:r>
            <a:r>
              <a:rPr kumimoji="0" lang="en-US" altLang="ko-KR" i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, </a:t>
            </a:r>
            <a:r>
              <a:rPr kumimoji="0" lang="ko-KR" altLang="en-US" i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그에 대한 진실을 규명하자는 것입니다</a:t>
            </a:r>
            <a:r>
              <a:rPr kumimoji="0" lang="en-US" altLang="ko-KR" i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 </a:t>
            </a:r>
            <a:endParaRPr kumimoji="0" lang="ko-KR" altLang="en-US" i="0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Box 6147"/>
          <p:cNvSpPr txBox="1"/>
          <p:nvPr/>
        </p:nvSpPr>
        <p:spPr>
          <a:xfrm>
            <a:off x="0" y="0"/>
            <a:ext cx="341268" cy="6853554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149" name="자유형 6148"/>
          <p:cNvSpPr/>
          <p:nvPr/>
        </p:nvSpPr>
        <p:spPr>
          <a:xfrm>
            <a:off x="341268" y="1264992"/>
            <a:ext cx="7832873" cy="1618"/>
          </a:xfrm>
          <a:custGeom>
            <a:avLst/>
            <a:gdLst>
              <a:gd name="T0" fmla="*/ 0 w 4935"/>
              <a:gd name="T1" fmla="*/ 0 h 1"/>
              <a:gd name="T2" fmla="*/ 4935 w 4935"/>
              <a:gd name="T3" fmla="*/ 1 h 1"/>
            </a:gdLst>
            <a:ahLst/>
            <a:cxnLst/>
            <a:rect l="T0" t="T1" r="T2" b="T3"/>
            <a:pathLst>
              <a:path w="4935" h="1">
                <a:moveTo>
                  <a:pt x="0" y="0"/>
                </a:moveTo>
                <a:lnTo>
                  <a:pt x="4935" y="1"/>
                </a:lnTo>
              </a:path>
            </a:pathLst>
          </a:custGeom>
          <a:noFill/>
          <a:ln w="9377" cap="flat" cmpd="sng" algn="ctr">
            <a:solidFill>
              <a:srgbClr val="4A7EBB"/>
            </a:solidFill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150" name="TextBox 6149"/>
          <p:cNvSpPr txBox="1"/>
          <p:nvPr/>
        </p:nvSpPr>
        <p:spPr>
          <a:xfrm>
            <a:off x="520610" y="246043"/>
            <a:ext cx="4548960" cy="75074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en-US" altLang="ko-KR" sz="4400" b="0" i="0" baseline="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3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</a:t>
            </a:r>
            <a:r>
              <a:rPr kumimoji="1" lang="ko-KR" altLang="en-US" sz="4400" b="0" i="0" baseline="0" dirty="0" err="1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당회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결의의 내용</a:t>
            </a:r>
            <a:endParaRPr kumimoji="1" lang="ko-KR" altLang="en-US" sz="4400" b="0" i="0" dirty="0">
              <a:solidFill>
                <a:srgbClr val="4F81B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6151" name="TextBox 6150"/>
          <p:cNvSpPr txBox="1"/>
          <p:nvPr/>
        </p:nvSpPr>
        <p:spPr>
          <a:xfrm>
            <a:off x="609471" y="1911024"/>
            <a:ext cx="7628134" cy="46632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0" lvl="0" indent="0" algn="just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497D">
                  <a:alpha val="100000"/>
                </a:srgbClr>
              </a:buClr>
              <a:buSzPct val="100000"/>
              <a:buFont typeface="바탕"/>
              <a:buChar char="•"/>
              <a:defRPr/>
            </a:pPr>
            <a:r>
              <a:rPr kumimoji="0" lang="ko-KR" altLang="en-US" sz="2000" b="1" i="0" baseline="0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</a:t>
            </a:r>
            <a:r>
              <a:rPr kumimoji="0" lang="ko-KR" altLang="en-US" i="0" baseline="0" dirty="0" err="1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당회는</a:t>
            </a:r>
            <a:r>
              <a:rPr kumimoji="0" lang="ko-KR" altLang="en-US" i="0" baseline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수사기관도 아니고</a:t>
            </a:r>
            <a:r>
              <a:rPr kumimoji="0" lang="en-US" altLang="ko-KR" i="0" baseline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, </a:t>
            </a:r>
            <a:r>
              <a:rPr kumimoji="0" lang="ko-KR" altLang="en-US" i="0" baseline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사법기관도 아니기 때문에 발생한 일에 대해 진실을 규명할 능력도 되지 않고</a:t>
            </a:r>
            <a:r>
              <a:rPr kumimoji="0" lang="en-US" altLang="ko-KR" i="0" baseline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, </a:t>
            </a:r>
            <a:r>
              <a:rPr kumimoji="0" lang="ko-KR" altLang="en-US" i="0" baseline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그러한 권한도 없습니다</a:t>
            </a:r>
            <a:r>
              <a:rPr kumimoji="0" lang="en-US" altLang="ko-KR" i="0" baseline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</a:t>
            </a:r>
          </a:p>
          <a:p>
            <a:pPr marL="0" lvl="0" indent="0" algn="just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497D">
                  <a:alpha val="100000"/>
                </a:srgbClr>
              </a:buClr>
              <a:buSzPct val="100000"/>
              <a:buFont typeface="바탕"/>
              <a:buChar char="•"/>
              <a:defRPr/>
            </a:pPr>
            <a:endParaRPr lang="en-US" altLang="ko-KR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0" lvl="0" indent="0" algn="just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497D">
                  <a:alpha val="100000"/>
                </a:srgbClr>
              </a:buClr>
              <a:buSzPct val="100000"/>
              <a:buFont typeface="바탕"/>
              <a:buChar char="•"/>
              <a:defRPr/>
            </a:pPr>
            <a:r>
              <a:rPr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</a:t>
            </a:r>
            <a:r>
              <a:rPr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정보누출이 확인되는 상황에서 교회가 아무런 조치를 취하지 않게 될 경우 </a:t>
            </a:r>
            <a:r>
              <a:rPr lang="ko-KR" altLang="en-US" b="1" dirty="0" err="1">
                <a:solidFill>
                  <a:srgbClr val="FF0000"/>
                </a:solidFill>
                <a:latin typeface="맑은 고딕"/>
                <a:ea typeface="맑은 고딕"/>
                <a:sym typeface="Wingdings"/>
              </a:rPr>
              <a:t>양벌규정에</a:t>
            </a:r>
            <a:r>
              <a:rPr lang="ko-KR" altLang="en-US" b="1" dirty="0">
                <a:solidFill>
                  <a:srgbClr val="FF0000"/>
                </a:solidFill>
                <a:latin typeface="맑은 고딕"/>
                <a:ea typeface="맑은 고딕"/>
                <a:sym typeface="Wingdings"/>
              </a:rPr>
              <a:t> 따른 처벌을 피할 수 없게 되는데</a:t>
            </a:r>
            <a:r>
              <a:rPr lang="en-US" altLang="ko-KR" b="1" dirty="0">
                <a:solidFill>
                  <a:srgbClr val="FF0000"/>
                </a:solidFill>
                <a:latin typeface="맑은 고딕"/>
                <a:ea typeface="맑은 고딕"/>
                <a:sym typeface="Wingdings"/>
              </a:rPr>
              <a:t>, </a:t>
            </a:r>
            <a:r>
              <a:rPr lang="ko-KR" altLang="en-US" b="1" dirty="0">
                <a:solidFill>
                  <a:srgbClr val="FF0000"/>
                </a:solidFill>
                <a:latin typeface="맑은 고딕"/>
                <a:ea typeface="맑은 고딕"/>
                <a:sym typeface="Wingdings"/>
              </a:rPr>
              <a:t>그러한 결과가 발생할 경우 위임목사와 교회는 형사처벌</a:t>
            </a:r>
            <a:r>
              <a:rPr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을 받게 됩니다</a:t>
            </a:r>
            <a:r>
              <a:rPr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</a:t>
            </a:r>
          </a:p>
          <a:p>
            <a:pPr marL="0" lvl="0" indent="0" algn="just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497D">
                  <a:alpha val="100000"/>
                </a:srgbClr>
              </a:buClr>
              <a:buSzPct val="100000"/>
              <a:buFont typeface="바탕"/>
              <a:buChar char="•"/>
              <a:defRPr/>
            </a:pPr>
            <a:endParaRPr kumimoji="0" lang="ko-KR" altLang="en-US" sz="2000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4144902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Box 6147"/>
          <p:cNvSpPr txBox="1"/>
          <p:nvPr/>
        </p:nvSpPr>
        <p:spPr>
          <a:xfrm>
            <a:off x="0" y="0"/>
            <a:ext cx="341268" cy="6853554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149" name="자유형 6148"/>
          <p:cNvSpPr/>
          <p:nvPr/>
        </p:nvSpPr>
        <p:spPr>
          <a:xfrm>
            <a:off x="341268" y="1264992"/>
            <a:ext cx="7832873" cy="1618"/>
          </a:xfrm>
          <a:custGeom>
            <a:avLst/>
            <a:gdLst>
              <a:gd name="T0" fmla="*/ 0 w 4935"/>
              <a:gd name="T1" fmla="*/ 0 h 1"/>
              <a:gd name="T2" fmla="*/ 4935 w 4935"/>
              <a:gd name="T3" fmla="*/ 1 h 1"/>
            </a:gdLst>
            <a:ahLst/>
            <a:cxnLst/>
            <a:rect l="T0" t="T1" r="T2" b="T3"/>
            <a:pathLst>
              <a:path w="4935" h="1">
                <a:moveTo>
                  <a:pt x="0" y="0"/>
                </a:moveTo>
                <a:lnTo>
                  <a:pt x="4935" y="1"/>
                </a:lnTo>
              </a:path>
            </a:pathLst>
          </a:custGeom>
          <a:noFill/>
          <a:ln w="9377" cap="flat" cmpd="sng" algn="ctr">
            <a:solidFill>
              <a:srgbClr val="4A7EBB"/>
            </a:solidFill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150" name="TextBox 6149"/>
          <p:cNvSpPr txBox="1"/>
          <p:nvPr/>
        </p:nvSpPr>
        <p:spPr>
          <a:xfrm>
            <a:off x="520610" y="246043"/>
            <a:ext cx="4548960" cy="75074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en-US" altLang="ko-KR" sz="4400" b="0" i="0" baseline="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3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</a:t>
            </a:r>
            <a:r>
              <a:rPr kumimoji="1" lang="ko-KR" altLang="en-US" sz="4400" b="0" i="0" baseline="0" dirty="0" err="1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당회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결의의 내용</a:t>
            </a:r>
            <a:endParaRPr kumimoji="1" lang="ko-KR" altLang="en-US" sz="4400" b="0" i="0" dirty="0">
              <a:solidFill>
                <a:srgbClr val="4F81B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6151" name="TextBox 6150"/>
          <p:cNvSpPr txBox="1"/>
          <p:nvPr/>
        </p:nvSpPr>
        <p:spPr>
          <a:xfrm>
            <a:off x="609471" y="1911024"/>
            <a:ext cx="7628134" cy="46632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0" lvl="0" indent="0" algn="just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497D">
                  <a:alpha val="100000"/>
                </a:srgbClr>
              </a:buClr>
              <a:buSzPct val="100000"/>
              <a:buFont typeface="바탕"/>
              <a:buChar char="•"/>
              <a:defRPr/>
            </a:pPr>
            <a:r>
              <a:rPr kumimoji="0" lang="ko-KR" altLang="en-US" sz="2000" b="1" i="0" baseline="0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</a:t>
            </a:r>
            <a:r>
              <a:rPr kumimoji="0" lang="ko-KR" altLang="en-US" i="0" baseline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위임목사와 </a:t>
            </a:r>
            <a:r>
              <a:rPr kumimoji="0" lang="ko-KR" altLang="en-US" i="0" baseline="0" dirty="0" err="1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당회의</a:t>
            </a:r>
            <a:r>
              <a:rPr kumimoji="0" lang="ko-KR" altLang="en-US" i="0" baseline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입장에서는 구체적이고 명백한 사실이 확인된 상황에서 있는데 사실을 숨기</a:t>
            </a:r>
            <a:r>
              <a:rPr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고 넘어갔</a:t>
            </a:r>
            <a:r>
              <a:rPr kumimoji="0" lang="ko-KR" altLang="en-US" i="0" baseline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다가 교회에 피해가 발생하게 되면 법률적</a:t>
            </a:r>
            <a:r>
              <a:rPr kumimoji="0" lang="en-US" altLang="ko-KR" i="0" baseline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, </a:t>
            </a:r>
            <a:r>
              <a:rPr kumimoji="0" lang="ko-KR" altLang="en-US" i="0" baseline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도덕적 책임을 피할 수 없기 때문에 결의를 할 수 밖에 없었습니다</a:t>
            </a:r>
            <a:r>
              <a:rPr kumimoji="0" lang="en-US" altLang="ko-KR" i="0" baseline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</a:t>
            </a:r>
          </a:p>
          <a:p>
            <a:pPr marL="0" lvl="0" indent="0" algn="just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497D">
                  <a:alpha val="100000"/>
                </a:srgbClr>
              </a:buClr>
              <a:buSzPct val="100000"/>
              <a:buFont typeface="바탕"/>
              <a:buChar char="•"/>
              <a:defRPr/>
            </a:pPr>
            <a:endParaRPr lang="en-US" altLang="ko-KR" sz="2000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0" lvl="0" indent="0" algn="just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497D">
                  <a:alpha val="100000"/>
                </a:srgbClr>
              </a:buClr>
              <a:buSzPct val="100000"/>
              <a:buFont typeface="바탕"/>
              <a:buChar char="•"/>
              <a:defRPr/>
            </a:pPr>
            <a:endParaRPr kumimoji="0" lang="ko-KR" altLang="en-US" sz="2000" i="0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2556914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Box 7171"/>
          <p:cNvSpPr txBox="1"/>
          <p:nvPr/>
        </p:nvSpPr>
        <p:spPr>
          <a:xfrm>
            <a:off x="0" y="0"/>
            <a:ext cx="341268" cy="6853554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173" name="자유형 7172"/>
          <p:cNvSpPr/>
          <p:nvPr/>
        </p:nvSpPr>
        <p:spPr>
          <a:xfrm>
            <a:off x="341268" y="1264992"/>
            <a:ext cx="7832873" cy="1618"/>
          </a:xfrm>
          <a:custGeom>
            <a:avLst/>
            <a:gdLst>
              <a:gd name="T0" fmla="*/ 0 w 4935"/>
              <a:gd name="T1" fmla="*/ 0 h 1"/>
              <a:gd name="T2" fmla="*/ 4935 w 4935"/>
              <a:gd name="T3" fmla="*/ 1 h 1"/>
            </a:gdLst>
            <a:ahLst/>
            <a:cxnLst/>
            <a:rect l="T0" t="T1" r="T2" b="T3"/>
            <a:pathLst>
              <a:path w="4935" h="1">
                <a:moveTo>
                  <a:pt x="0" y="0"/>
                </a:moveTo>
                <a:lnTo>
                  <a:pt x="4935" y="1"/>
                </a:lnTo>
              </a:path>
            </a:pathLst>
          </a:custGeom>
          <a:noFill/>
          <a:ln w="9377" cap="flat" cmpd="sng" algn="ctr">
            <a:solidFill>
              <a:srgbClr val="4A7EBB"/>
            </a:solidFill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174" name="TextBox 7173"/>
          <p:cNvSpPr txBox="1"/>
          <p:nvPr/>
        </p:nvSpPr>
        <p:spPr>
          <a:xfrm>
            <a:off x="520610" y="246043"/>
            <a:ext cx="3787051" cy="75074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en-US" altLang="ko-KR" sz="440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4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고소진행과 관련한 사항</a:t>
            </a:r>
            <a:endParaRPr kumimoji="1" lang="ko-KR" altLang="en-US" sz="4400" b="0" i="0" dirty="0">
              <a:solidFill>
                <a:srgbClr val="4F81B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7175" name="TextBox 7174"/>
          <p:cNvSpPr txBox="1"/>
          <p:nvPr/>
        </p:nvSpPr>
        <p:spPr>
          <a:xfrm>
            <a:off x="538080" y="1555467"/>
            <a:ext cx="7636061" cy="39836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ko-KR" sz="2000" b="1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1. </a:t>
            </a:r>
            <a:r>
              <a:rPr lang="ko-KR" altLang="en-US" sz="2000" b="1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왜 이렇게 일이 커지게 </a:t>
            </a:r>
            <a:r>
              <a:rPr lang="ko-KR" altLang="en-US" sz="2000" b="1" dirty="0" err="1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되었는지와</a:t>
            </a:r>
            <a:r>
              <a:rPr lang="ko-KR" altLang="en-US" sz="2000" b="1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관련하여</a:t>
            </a:r>
            <a:endParaRPr lang="en-US" altLang="ko-KR" sz="2000" b="1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sz="2000" b="1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R="0" lvl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위임목사는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A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집사의 행동이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계수부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 내에서 논의된 내용인지 묻고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개인정보의 유출에 관한 문제라고 하는 것과 </a:t>
            </a:r>
            <a:r>
              <a:rPr lang="ko-KR" altLang="en-US" sz="1800" b="1" kern="0" spc="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교회 절차상 재정위원회와 </a:t>
            </a:r>
            <a:r>
              <a:rPr lang="ko-KR" altLang="en-US" sz="1800" b="1" kern="0" spc="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당회가</a:t>
            </a:r>
            <a:r>
              <a:rPr lang="ko-KR" altLang="en-US" sz="1800" b="1" kern="0" spc="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 다뤄야 하는 문제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였다는 사실을 </a:t>
            </a:r>
            <a:r>
              <a:rPr lang="ko-KR" altLang="en-US" kern="0" dirty="0">
                <a:solidFill>
                  <a:srgbClr val="000000"/>
                </a:solidFill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인식하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고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A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집사와 대화하기를 원했습니다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위임목사 뿐만 아니라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당회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 서기장로도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A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집사에게 수차례 전화 및 문자를 보냈으나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A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집사는 이에 대한 구체적인 답변도 사과도 없었습니다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marR="0" lvl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kern="0" dirty="0">
              <a:solidFill>
                <a:srgbClr val="000000"/>
              </a:solidFill>
              <a:highlight>
                <a:srgbClr val="FFFFFF"/>
              </a:highlight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R="0" lvl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교회의 개인정보를 동의없이 복사한 </a:t>
            </a:r>
            <a:r>
              <a:rPr lang="ko-KR" altLang="en-US" kern="0" dirty="0">
                <a:solidFill>
                  <a:srgbClr val="000000"/>
                </a:solidFill>
                <a:highlight>
                  <a:srgbClr val="FFFFFF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자가 해명도 사과도 없었기 때문에 교회로서는 문제발생에 대한 구체적인 조치를 취할 수 밖에 없는 상황이었습니다</a:t>
            </a:r>
            <a:r>
              <a:rPr lang="en-US" altLang="ko-KR" kern="0" dirty="0">
                <a:solidFill>
                  <a:srgbClr val="000000"/>
                </a:solidFill>
                <a:highlight>
                  <a:srgbClr val="FFFFFF"/>
                </a:highlight>
                <a:latin typeface="맑은고딕"/>
                <a:ea typeface="나눔고딕" pitchFamily="2" charset="-127"/>
              </a:rPr>
              <a:t>.</a:t>
            </a:r>
            <a:endParaRPr lang="ko-KR" altLang="en-US" sz="1800" kern="0" spc="0" dirty="0">
              <a:solidFill>
                <a:srgbClr val="000000"/>
              </a:solidFill>
              <a:effectLst/>
              <a:highlight>
                <a:srgbClr val="FFFFFF"/>
              </a:highlight>
              <a:latin typeface="맑은고딕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sz="2000" dirty="0">
              <a:latin typeface="맑은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sz="2000" dirty="0">
              <a:latin typeface="맑은 고딕"/>
              <a:ea typeface="맑은 고딕"/>
              <a:sym typeface="Wingdings"/>
            </a:endParaRPr>
          </a:p>
          <a:p>
            <a:pPr marL="457200" lvl="0" indent="-45720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AutoNum type="arabicPeriod"/>
              <a:defRPr/>
            </a:pPr>
            <a:endParaRPr lang="en-US" altLang="ko-KR" sz="2000" b="1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457200" lvl="0" indent="-45720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AutoNum type="arabicPeriod"/>
              <a:defRPr/>
            </a:pPr>
            <a:endParaRPr kumimoji="0" lang="en-US" altLang="ko-KR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7176" name="TextBox 7175"/>
          <p:cNvSpPr txBox="1"/>
          <p:nvPr/>
        </p:nvSpPr>
        <p:spPr>
          <a:xfrm>
            <a:off x="680393" y="5226819"/>
            <a:ext cx="7124995" cy="100471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0" lvl="0" indent="0" algn="just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497D">
                  <a:alpha val="100000"/>
                </a:srgbClr>
              </a:buClr>
              <a:buSzPct val="100000"/>
              <a:defRPr/>
            </a:pP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Box 4099"/>
          <p:cNvSpPr txBox="1"/>
          <p:nvPr/>
        </p:nvSpPr>
        <p:spPr>
          <a:xfrm>
            <a:off x="0" y="0"/>
            <a:ext cx="341268" cy="6853554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101" name="자유형 4100"/>
          <p:cNvSpPr/>
          <p:nvPr/>
        </p:nvSpPr>
        <p:spPr>
          <a:xfrm>
            <a:off x="341268" y="1264992"/>
            <a:ext cx="7832873" cy="1618"/>
          </a:xfrm>
          <a:custGeom>
            <a:avLst/>
            <a:gdLst>
              <a:gd name="T0" fmla="*/ 0 w 4935"/>
              <a:gd name="T1" fmla="*/ 0 h 1"/>
              <a:gd name="T2" fmla="*/ 4935 w 4935"/>
              <a:gd name="T3" fmla="*/ 1 h 1"/>
            </a:gdLst>
            <a:ahLst/>
            <a:cxnLst/>
            <a:rect l="T0" t="T1" r="T2" b="T3"/>
            <a:pathLst>
              <a:path w="4935" h="1">
                <a:moveTo>
                  <a:pt x="0" y="0"/>
                </a:moveTo>
                <a:lnTo>
                  <a:pt x="4935" y="1"/>
                </a:lnTo>
              </a:path>
            </a:pathLst>
          </a:custGeom>
          <a:noFill/>
          <a:ln w="9377" cap="flat" cmpd="sng" algn="ctr">
            <a:solidFill>
              <a:srgbClr val="4A7EBB"/>
            </a:solidFill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102" name="TextBox 4101"/>
          <p:cNvSpPr txBox="1"/>
          <p:nvPr/>
        </p:nvSpPr>
        <p:spPr>
          <a:xfrm>
            <a:off x="520610" y="246043"/>
            <a:ext cx="3787051" cy="75074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ko-KR" altLang="en-US" sz="4400" b="0" i="0" baseline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1</a:t>
            </a:r>
            <a:r>
              <a:rPr kumimoji="1" lang="ko-KR" altLang="en-US" sz="4400" b="0" i="0" baseline="0">
                <a:solidFill>
                  <a:srgbClr val="4F81B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1" lang="ko-KR" altLang="en-US" sz="4400" b="0" i="0" baseline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사건의 개요</a:t>
            </a:r>
            <a:endParaRPr kumimoji="1" lang="ko-KR" altLang="en-US" sz="4400" b="0" i="0">
              <a:solidFill>
                <a:srgbClr val="4F81B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4103" name="TextBox 4102"/>
          <p:cNvSpPr txBox="1"/>
          <p:nvPr/>
        </p:nvSpPr>
        <p:spPr>
          <a:xfrm>
            <a:off x="538080" y="1479276"/>
            <a:ext cx="2455412" cy="39362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0" lang="ko-KR" altLang="en-US" sz="2000" b="1" i="0" baseline="0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가</a:t>
            </a:r>
            <a:r>
              <a:rPr kumimoji="0" lang="ko-KR" altLang="en-US" sz="2000" b="1" i="0" baseline="0" dirty="0">
                <a:solidFill>
                  <a:srgbClr val="1F497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0" lang="ko-KR" altLang="en-US" sz="2000" b="1" i="0" baseline="0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기초사실</a:t>
            </a: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4104" name="TextBox 4103"/>
          <p:cNvSpPr txBox="1"/>
          <p:nvPr/>
        </p:nvSpPr>
        <p:spPr>
          <a:xfrm>
            <a:off x="752364" y="3928325"/>
            <a:ext cx="1726882" cy="77139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0" lang="ko-KR" altLang="en-US" sz="1500" b="1" i="0" baseline="0">
                <a:solidFill>
                  <a:srgbClr val="F8F8F6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피고인은 2021</a:t>
            </a:r>
            <a:r>
              <a:rPr kumimoji="0" lang="ko-KR" altLang="en-US" sz="1500" b="1" i="0" baseline="0">
                <a:solidFill>
                  <a:srgbClr val="F8F8F6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0" lang="ko-KR" altLang="en-US" sz="1500" b="1" i="0" baseline="0">
                <a:solidFill>
                  <a:srgbClr val="F8F8F6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3</a:t>
            </a:r>
            <a:r>
              <a:rPr kumimoji="0" lang="ko-KR" altLang="en-US" sz="1500" b="1" i="0" baseline="0">
                <a:solidFill>
                  <a:srgbClr val="F8F8F6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0" lang="ko-KR" altLang="en-US" sz="1500" b="1" i="0" baseline="0">
                <a:solidFill>
                  <a:srgbClr val="F8F8F6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12</a:t>
            </a:r>
            <a:r>
              <a:rPr kumimoji="0" lang="ko-KR" altLang="en-US" sz="1500" b="1" i="0" baseline="0">
                <a:solidFill>
                  <a:srgbClr val="F8F8F6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0" lang="ko-KR" altLang="en-US" sz="1500" b="1" i="0" baseline="0">
                <a:solidFill>
                  <a:srgbClr val="F8F8F6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18</a:t>
            </a:r>
            <a:r>
              <a:rPr kumimoji="0" lang="ko-KR" altLang="en-US" sz="1500" b="1" i="0" baseline="0">
                <a:solidFill>
                  <a:srgbClr val="F8F8F6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:</a:t>
            </a:r>
            <a:r>
              <a:rPr kumimoji="0" lang="ko-KR" altLang="en-US" sz="1500" b="1" i="0" baseline="0">
                <a:solidFill>
                  <a:srgbClr val="F8F8F6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30경 심ㅇ조 </a:t>
            </a:r>
            <a:endParaRPr kumimoji="0" lang="ko-KR" altLang="en-US" sz="1500" b="1" i="0">
              <a:solidFill>
                <a:srgbClr val="F8F8F6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4105" name="TextBox 4104"/>
          <p:cNvSpPr txBox="1"/>
          <p:nvPr/>
        </p:nvSpPr>
        <p:spPr>
          <a:xfrm>
            <a:off x="499225" y="1872901"/>
            <a:ext cx="8139200" cy="48628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0" marR="0" indent="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508000" algn="l"/>
                <a:tab pos="8382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en-US" altLang="ko-KR" kern="0" spc="-40" dirty="0">
              <a:solidFill>
                <a:srgbClr val="000000"/>
              </a:solidFill>
              <a:effectLst/>
              <a:highlight>
                <a:srgbClr val="FFFFFF"/>
              </a:highlight>
              <a:latin typeface="휴먼명조"/>
              <a:ea typeface="휴먼명조"/>
            </a:endParaRPr>
          </a:p>
          <a:p>
            <a:pPr marL="0" marR="0" indent="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508000" algn="l"/>
                <a:tab pos="8382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고딕"/>
                <a:ea typeface="휴먼명조"/>
              </a:rPr>
              <a:t>A</a:t>
            </a:r>
            <a:r>
              <a:rPr lang="ko-KR" altLang="en-US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고딕"/>
                <a:ea typeface="휴먼명조"/>
              </a:rPr>
              <a:t>집사는 </a:t>
            </a:r>
            <a:r>
              <a:rPr lang="en-US" altLang="ko-KR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고딕"/>
                <a:ea typeface="휴먼명조"/>
              </a:rPr>
              <a:t>2024. 7. 7. B</a:t>
            </a:r>
            <a:r>
              <a:rPr lang="ko-KR" altLang="en-US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고딕"/>
                <a:ea typeface="휴먼명조"/>
              </a:rPr>
              <a:t>직원을 찾아와 </a:t>
            </a:r>
            <a:r>
              <a:rPr lang="en-US" altLang="ko-KR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고딕"/>
                <a:ea typeface="휴먼명조"/>
              </a:rPr>
              <a:t>‘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고딕"/>
                <a:ea typeface="맑은 고딕"/>
                <a:sym typeface="Wingdings"/>
              </a:rPr>
              <a:t>기부금 영수증 발급업무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고딕"/>
                <a:ea typeface="맑은 고딕"/>
                <a:sym typeface="Wingdings"/>
              </a:rPr>
              <a:t>’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고딕"/>
                <a:ea typeface="맑은 고딕"/>
                <a:sym typeface="Wingdings"/>
              </a:rPr>
              <a:t>가 계수부업무로 이관되었고 이러한 사실이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고딕"/>
                <a:ea typeface="맑은 고딕"/>
                <a:sym typeface="Wingdings"/>
              </a:rPr>
              <a:t> </a:t>
            </a:r>
            <a:r>
              <a:rPr kumimoji="1" lang="ko-KR" altLang="en-US" dirty="0" err="1">
                <a:solidFill>
                  <a:srgbClr val="000000">
                    <a:alpha val="100000"/>
                  </a:srgbClr>
                </a:solidFill>
                <a:latin typeface="맑은고딕"/>
                <a:ea typeface="맑은 고딕"/>
                <a:sym typeface="Wingdings"/>
              </a:rPr>
              <a:t>계수부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고딕"/>
                <a:ea typeface="맑은 고딕"/>
                <a:sym typeface="Wingdings"/>
              </a:rPr>
              <a:t> 지도장로에게 보고되었다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고딕"/>
                <a:ea typeface="맑은 고딕"/>
                <a:sym typeface="Wingdings"/>
              </a:rPr>
              <a:t>.</a:t>
            </a:r>
            <a:r>
              <a:rPr lang="ko-KR" altLang="en-US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고딕"/>
                <a:ea typeface="휴먼명조"/>
              </a:rPr>
              <a:t> 보안차원에서 기부금 영수증 발급 등 </a:t>
            </a:r>
            <a:r>
              <a:rPr lang="ko-KR" altLang="en-US" kern="0" spc="-4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고딕"/>
                <a:ea typeface="휴먼명조"/>
              </a:rPr>
              <a:t>계수부</a:t>
            </a:r>
            <a:r>
              <a:rPr lang="ko-KR" altLang="en-US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고딕"/>
                <a:ea typeface="휴먼명조"/>
              </a:rPr>
              <a:t> 회계와 관련된 모든 자료를 </a:t>
            </a:r>
            <a:r>
              <a:rPr lang="ko-KR" altLang="en-US" kern="0" spc="-4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고딕"/>
                <a:ea typeface="휴먼명조"/>
              </a:rPr>
              <a:t>관리해야</a:t>
            </a:r>
            <a:r>
              <a:rPr lang="ko-KR" altLang="en-US" kern="0" spc="-40" dirty="0" err="1">
                <a:solidFill>
                  <a:srgbClr val="000000"/>
                </a:solidFill>
                <a:highlight>
                  <a:srgbClr val="FFFFFF"/>
                </a:highlight>
                <a:latin typeface="맑은고딕"/>
                <a:ea typeface="휴먼명조"/>
              </a:rPr>
              <a:t>한다</a:t>
            </a:r>
            <a:r>
              <a:rPr lang="ko-KR" altLang="en-US" kern="0" spc="-4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고딕"/>
                <a:ea typeface="휴먼명조"/>
              </a:rPr>
              <a:t>고</a:t>
            </a:r>
            <a:r>
              <a:rPr lang="ko-KR" altLang="en-US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고딕"/>
                <a:ea typeface="휴먼명조"/>
              </a:rPr>
              <a:t> 하면서 기부금 관련 파일을 열게 하고 </a:t>
            </a:r>
            <a:r>
              <a:rPr lang="en-US" altLang="ko-KR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고딕"/>
                <a:ea typeface="휴먼명조"/>
              </a:rPr>
              <a:t>USB</a:t>
            </a:r>
            <a:r>
              <a:rPr lang="ko-KR" altLang="en-US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고딕"/>
                <a:ea typeface="휴먼명조"/>
              </a:rPr>
              <a:t>로 파일을 저장해갔으며</a:t>
            </a:r>
            <a:r>
              <a:rPr lang="en-US" altLang="ko-KR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고딕"/>
                <a:ea typeface="휴먼명조"/>
              </a:rPr>
              <a:t>, </a:t>
            </a:r>
            <a:r>
              <a:rPr lang="ko-KR" altLang="en-US" b="1" kern="0" spc="-4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맑은고딕"/>
                <a:ea typeface="휴먼명조"/>
              </a:rPr>
              <a:t>사무실 컴퓨터에는 해당 자료를 삭제</a:t>
            </a:r>
            <a:r>
              <a:rPr lang="ko-KR" altLang="en-US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고딕"/>
                <a:ea typeface="휴먼명조"/>
              </a:rPr>
              <a:t>하였습니다</a:t>
            </a:r>
            <a:r>
              <a:rPr lang="en-US" altLang="ko-KR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고딕"/>
                <a:ea typeface="휴먼명조"/>
              </a:rPr>
              <a:t>.</a:t>
            </a:r>
          </a:p>
          <a:p>
            <a:pPr marL="0" marR="0" indent="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508000" algn="l"/>
                <a:tab pos="8382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kern="0" spc="0" dirty="0">
              <a:solidFill>
                <a:srgbClr val="000000"/>
              </a:solidFill>
              <a:effectLst/>
              <a:latin typeface="휴먼명조"/>
            </a:endParaRPr>
          </a:p>
          <a:p>
            <a:pPr marL="0" marR="0" indent="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508000" algn="l"/>
                <a:tab pos="8382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고딕"/>
                <a:ea typeface="휴먼명조"/>
              </a:rPr>
              <a:t>복사해 간 파일의 내용으로는 </a:t>
            </a:r>
            <a:r>
              <a:rPr lang="en-US" altLang="ko-KR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고딕"/>
                <a:ea typeface="휴먼명조"/>
              </a:rPr>
              <a:t>2006</a:t>
            </a:r>
            <a:r>
              <a:rPr lang="ko-KR" altLang="en-US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고딕"/>
                <a:ea typeface="휴먼명조"/>
              </a:rPr>
              <a:t>년부터 현재까지 교인들의 기부금 영수증 발급대장</a:t>
            </a:r>
            <a:r>
              <a:rPr lang="en-US" altLang="ko-KR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고딕"/>
                <a:ea typeface="휴먼명조"/>
              </a:rPr>
              <a:t>, </a:t>
            </a:r>
            <a:r>
              <a:rPr lang="ko-KR" altLang="en-US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고딕"/>
                <a:ea typeface="휴먼명조"/>
              </a:rPr>
              <a:t>교인들의 성명</a:t>
            </a:r>
            <a:r>
              <a:rPr lang="en-US" altLang="ko-KR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고딕"/>
                <a:ea typeface="휴먼명조"/>
              </a:rPr>
              <a:t>, </a:t>
            </a:r>
            <a:r>
              <a:rPr lang="ko-KR" altLang="en-US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고딕"/>
                <a:ea typeface="휴먼명조"/>
              </a:rPr>
              <a:t>주민번호</a:t>
            </a:r>
            <a:r>
              <a:rPr lang="en-US" altLang="ko-KR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고딕"/>
                <a:ea typeface="휴먼명조"/>
              </a:rPr>
              <a:t>, </a:t>
            </a:r>
            <a:r>
              <a:rPr lang="ko-KR" altLang="en-US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고딕"/>
                <a:ea typeface="휴먼명조"/>
              </a:rPr>
              <a:t>주소</a:t>
            </a:r>
            <a:r>
              <a:rPr lang="en-US" altLang="ko-KR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고딕"/>
                <a:ea typeface="휴먼명조"/>
              </a:rPr>
              <a:t>, </a:t>
            </a:r>
            <a:r>
              <a:rPr lang="ko-KR" altLang="en-US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고딕"/>
                <a:ea typeface="휴먼명조"/>
              </a:rPr>
              <a:t>헌금 총액이 기록되어 있는 파일 및 계수부에서 주는 헌금내역이 기록된 데이터 파일과</a:t>
            </a:r>
            <a:r>
              <a:rPr lang="en-US" altLang="ko-KR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고딕"/>
                <a:ea typeface="휴먼명조"/>
              </a:rPr>
              <a:t> </a:t>
            </a:r>
            <a:r>
              <a:rPr lang="ko-KR" altLang="en-US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맑은고딕"/>
                <a:ea typeface="휴먼명조"/>
              </a:rPr>
              <a:t>기부금 영수증 프로그램 </a:t>
            </a:r>
            <a:r>
              <a:rPr lang="ko-KR" altLang="en-US" kern="0" spc="-40" dirty="0">
                <a:solidFill>
                  <a:srgbClr val="000000"/>
                </a:solidFill>
                <a:highlight>
                  <a:srgbClr val="FFFFFF"/>
                </a:highlight>
                <a:latin typeface="맑은고딕"/>
                <a:ea typeface="휴먼명조"/>
              </a:rPr>
              <a:t>파일이 있는데</a:t>
            </a:r>
            <a:r>
              <a:rPr lang="en-US" altLang="ko-KR" kern="0" spc="-40" dirty="0">
                <a:solidFill>
                  <a:srgbClr val="000000"/>
                </a:solidFill>
                <a:highlight>
                  <a:srgbClr val="FFFFFF"/>
                </a:highlight>
                <a:latin typeface="맑은고딕"/>
                <a:ea typeface="휴먼명조"/>
              </a:rPr>
              <a:t>, </a:t>
            </a:r>
            <a:r>
              <a:rPr lang="ko-KR" altLang="en-US" kern="0" spc="-40" dirty="0">
                <a:solidFill>
                  <a:srgbClr val="000000"/>
                </a:solidFill>
                <a:highlight>
                  <a:srgbClr val="FFFFFF"/>
                </a:highlight>
                <a:latin typeface="맑은고딕"/>
                <a:ea typeface="휴먼명조"/>
              </a:rPr>
              <a:t>해당 파일은 기부금 영수증을 출력하는 프로그램으로 그 동안 외부에 단 한 번도 유출된 적이 없었던 파일입니다</a:t>
            </a:r>
            <a:r>
              <a:rPr lang="en-US" altLang="ko-KR" kern="0" spc="-40" dirty="0">
                <a:solidFill>
                  <a:srgbClr val="000000"/>
                </a:solidFill>
                <a:highlight>
                  <a:srgbClr val="FFFFFF"/>
                </a:highlight>
                <a:latin typeface="맑은고딕"/>
                <a:ea typeface="휴먼명조"/>
              </a:rPr>
              <a:t>.</a:t>
            </a:r>
            <a:endParaRPr lang="en-US" altLang="ko-KR" kern="0" spc="-40" dirty="0">
              <a:solidFill>
                <a:srgbClr val="000000"/>
              </a:solidFill>
              <a:effectLst/>
              <a:highlight>
                <a:srgbClr val="FFFFFF"/>
              </a:highlight>
              <a:latin typeface="맑은고딕"/>
              <a:ea typeface="휴먼명조"/>
            </a:endParaRPr>
          </a:p>
          <a:p>
            <a:pPr marL="0" marR="0" indent="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508000" algn="l"/>
                <a:tab pos="8382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508000" algn="l"/>
                <a:tab pos="8382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tabLst>
                <a:tab pos="508000" algn="l"/>
                <a:tab pos="8382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kumimoji="1" lang="ko-KR" altLang="en-US" sz="1800" b="0" i="0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Box 7171"/>
          <p:cNvSpPr txBox="1"/>
          <p:nvPr/>
        </p:nvSpPr>
        <p:spPr>
          <a:xfrm>
            <a:off x="0" y="0"/>
            <a:ext cx="341268" cy="6853554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173" name="자유형 7172"/>
          <p:cNvSpPr/>
          <p:nvPr/>
        </p:nvSpPr>
        <p:spPr>
          <a:xfrm>
            <a:off x="341268" y="1264992"/>
            <a:ext cx="7832873" cy="1618"/>
          </a:xfrm>
          <a:custGeom>
            <a:avLst/>
            <a:gdLst>
              <a:gd name="T0" fmla="*/ 0 w 4935"/>
              <a:gd name="T1" fmla="*/ 0 h 1"/>
              <a:gd name="T2" fmla="*/ 4935 w 4935"/>
              <a:gd name="T3" fmla="*/ 1 h 1"/>
            </a:gdLst>
            <a:ahLst/>
            <a:cxnLst/>
            <a:rect l="T0" t="T1" r="T2" b="T3"/>
            <a:pathLst>
              <a:path w="4935" h="1">
                <a:moveTo>
                  <a:pt x="0" y="0"/>
                </a:moveTo>
                <a:lnTo>
                  <a:pt x="4935" y="1"/>
                </a:lnTo>
              </a:path>
            </a:pathLst>
          </a:custGeom>
          <a:noFill/>
          <a:ln w="9377" cap="flat" cmpd="sng" algn="ctr">
            <a:solidFill>
              <a:srgbClr val="4A7EBB"/>
            </a:solidFill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174" name="TextBox 7173"/>
          <p:cNvSpPr txBox="1"/>
          <p:nvPr/>
        </p:nvSpPr>
        <p:spPr>
          <a:xfrm>
            <a:off x="520610" y="246043"/>
            <a:ext cx="3787051" cy="75074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en-US" altLang="ko-KR" sz="440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4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고소진행과 관련한 사항</a:t>
            </a:r>
            <a:endParaRPr kumimoji="1" lang="ko-KR" altLang="en-US" sz="4400" b="0" i="0" dirty="0">
              <a:solidFill>
                <a:srgbClr val="4F81B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7175" name="TextBox 7174"/>
          <p:cNvSpPr txBox="1"/>
          <p:nvPr/>
        </p:nvSpPr>
        <p:spPr>
          <a:xfrm>
            <a:off x="538080" y="1555467"/>
            <a:ext cx="7415121" cy="39836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ko-KR" sz="2000" b="1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2. </a:t>
            </a:r>
            <a:r>
              <a:rPr lang="ko-KR" altLang="en-US" sz="2000" b="1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고소의 주체는 교회이며</a:t>
            </a:r>
            <a:r>
              <a:rPr lang="en-US" altLang="ko-KR" sz="2000" b="1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, </a:t>
            </a:r>
            <a:r>
              <a:rPr lang="ko-KR" altLang="en-US" sz="2000" b="1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위임목사나 </a:t>
            </a:r>
            <a:r>
              <a:rPr lang="ko-KR" altLang="en-US" sz="2000" b="1" dirty="0" err="1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당회가</a:t>
            </a:r>
            <a:r>
              <a:rPr lang="ko-KR" altLang="en-US" sz="2000" b="1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아님</a:t>
            </a:r>
            <a:endParaRPr lang="en-US" altLang="ko-KR" sz="2000" b="1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sz="2000" b="1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dirty="0">
                <a:latin typeface="맑은 고딕"/>
                <a:ea typeface="맑은 고딕"/>
                <a:sym typeface="Wingdings"/>
              </a:rPr>
              <a:t>이 사건의 피해자는 </a:t>
            </a:r>
            <a:r>
              <a:rPr lang="ko-KR" altLang="en-US" dirty="0" err="1">
                <a:latin typeface="맑은 고딕"/>
                <a:ea typeface="맑은 고딕"/>
                <a:sym typeface="Wingdings"/>
              </a:rPr>
              <a:t>당회도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 아니고 </a:t>
            </a:r>
            <a:r>
              <a:rPr lang="ko-KR" altLang="en-US" dirty="0" err="1">
                <a:latin typeface="맑은 고딕"/>
                <a:ea typeface="맑은 고딕"/>
                <a:sym typeface="Wingdings"/>
              </a:rPr>
              <a:t>권대현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 목사도 아닌 </a:t>
            </a:r>
            <a:r>
              <a:rPr lang="ko-KR" altLang="en-US" dirty="0" err="1">
                <a:latin typeface="맑은 고딕"/>
                <a:ea typeface="맑은 고딕"/>
                <a:sym typeface="Wingdings"/>
              </a:rPr>
              <a:t>교회자체입니다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교회는 사람이 모인 비법인 사단으로서 교인들이 모인 사람의 집단을 의미합니다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(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민사소송법 제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52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조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,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대법원 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2022. 8. 11.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선고 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2022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227688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판결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).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따라서 교회는 그리스도인이 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2</a:t>
            </a:r>
            <a:r>
              <a:rPr lang="ko-KR" altLang="en-US" dirty="0" err="1">
                <a:latin typeface="맑은 고딕"/>
                <a:ea typeface="맑은 고딕"/>
                <a:sym typeface="Wingdings"/>
              </a:rPr>
              <a:t>인이상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 모인 곳으로서 사람의 집단입니다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(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마태복음 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18:20). </a:t>
            </a: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dirty="0"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dirty="0">
                <a:latin typeface="맑은 고딕"/>
                <a:ea typeface="맑은 고딕"/>
                <a:sym typeface="Wingdings"/>
              </a:rPr>
              <a:t>교회가 피해자이기 때문에 </a:t>
            </a:r>
            <a:r>
              <a:rPr lang="ko-KR" altLang="en-US" b="1" dirty="0">
                <a:solidFill>
                  <a:srgbClr val="FF0000"/>
                </a:solidFill>
                <a:latin typeface="맑은 고딕"/>
                <a:ea typeface="맑은 고딕"/>
                <a:sym typeface="Wingdings"/>
              </a:rPr>
              <a:t>교회의 의사표시가 확인되어야 하며</a:t>
            </a:r>
            <a:r>
              <a:rPr lang="en-US" altLang="ko-KR" b="1" dirty="0">
                <a:solidFill>
                  <a:srgbClr val="FF0000"/>
                </a:solidFill>
                <a:latin typeface="맑은 고딕"/>
                <a:ea typeface="맑은 고딕"/>
                <a:sym typeface="Wingdings"/>
              </a:rPr>
              <a:t>, </a:t>
            </a:r>
            <a:r>
              <a:rPr lang="ko-KR" altLang="en-US" b="1" dirty="0">
                <a:solidFill>
                  <a:srgbClr val="FF0000"/>
                </a:solidFill>
                <a:latin typeface="맑은 고딕"/>
                <a:ea typeface="맑은 고딕"/>
                <a:sym typeface="Wingdings"/>
              </a:rPr>
              <a:t>교회의 의사표시는 의결기관인 당회에서 확인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할 수 있습니다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그렇기 때문에 </a:t>
            </a:r>
            <a:r>
              <a:rPr lang="ko-KR" altLang="en-US" dirty="0" err="1">
                <a:latin typeface="맑은 고딕"/>
                <a:ea typeface="맑은 고딕"/>
                <a:sym typeface="Wingdings"/>
              </a:rPr>
              <a:t>당회의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 결의가 있어야만 피해자의 의사가 확인될 수 있습니다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</a:t>
            </a: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dirty="0"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dirty="0">
                <a:latin typeface="맑은 고딕"/>
                <a:ea typeface="맑은 고딕"/>
                <a:sym typeface="Wingdings"/>
              </a:rPr>
              <a:t>고소의 주체가 교회이기 때문에 목사가 교인을 고소하였다는 발언은 허위사실적시 명예훼손죄에 해당할 수 있습니다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(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형법 제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307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조 제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2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항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).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앞서 피해자인 교회가 적절한 조치를 취하기 위한 사실규명을 위해 수사기관에 수사를 의뢰해야 하는 당위성에 대해 설명하였으므로 재론하지 않겠습니다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</a:t>
            </a: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sz="2000" dirty="0"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sz="2000" dirty="0"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sz="2000" dirty="0">
              <a:latin typeface="맑은 고딕"/>
              <a:ea typeface="맑은 고딕"/>
              <a:sym typeface="Wingdings"/>
            </a:endParaRPr>
          </a:p>
          <a:p>
            <a:pPr marL="457200" lvl="0" indent="-45720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AutoNum type="arabicPeriod"/>
              <a:defRPr/>
            </a:pPr>
            <a:endParaRPr lang="en-US" altLang="ko-KR" sz="2000" b="1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457200" lvl="0" indent="-45720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AutoNum type="arabicPeriod"/>
              <a:defRPr/>
            </a:pPr>
            <a:endParaRPr kumimoji="0" lang="en-US" altLang="ko-KR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7176" name="TextBox 7175"/>
          <p:cNvSpPr txBox="1"/>
          <p:nvPr/>
        </p:nvSpPr>
        <p:spPr>
          <a:xfrm>
            <a:off x="641231" y="5209226"/>
            <a:ext cx="7124995" cy="100471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0" lvl="0" indent="0" algn="just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497D">
                  <a:alpha val="100000"/>
                </a:srgbClr>
              </a:buClr>
              <a:buSzPct val="100000"/>
              <a:defRPr/>
            </a:pP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3883716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Box 7171"/>
          <p:cNvSpPr txBox="1"/>
          <p:nvPr/>
        </p:nvSpPr>
        <p:spPr>
          <a:xfrm>
            <a:off x="0" y="0"/>
            <a:ext cx="341268" cy="6853554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173" name="자유형 7172"/>
          <p:cNvSpPr/>
          <p:nvPr/>
        </p:nvSpPr>
        <p:spPr>
          <a:xfrm>
            <a:off x="341268" y="1264992"/>
            <a:ext cx="7832873" cy="1618"/>
          </a:xfrm>
          <a:custGeom>
            <a:avLst/>
            <a:gdLst>
              <a:gd name="T0" fmla="*/ 0 w 4935"/>
              <a:gd name="T1" fmla="*/ 0 h 1"/>
              <a:gd name="T2" fmla="*/ 4935 w 4935"/>
              <a:gd name="T3" fmla="*/ 1 h 1"/>
            </a:gdLst>
            <a:ahLst/>
            <a:cxnLst/>
            <a:rect l="T0" t="T1" r="T2" b="T3"/>
            <a:pathLst>
              <a:path w="4935" h="1">
                <a:moveTo>
                  <a:pt x="0" y="0"/>
                </a:moveTo>
                <a:lnTo>
                  <a:pt x="4935" y="1"/>
                </a:lnTo>
              </a:path>
            </a:pathLst>
          </a:custGeom>
          <a:noFill/>
          <a:ln w="9377" cap="flat" cmpd="sng" algn="ctr">
            <a:solidFill>
              <a:srgbClr val="4A7EBB"/>
            </a:solidFill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174" name="TextBox 7173"/>
          <p:cNvSpPr txBox="1"/>
          <p:nvPr/>
        </p:nvSpPr>
        <p:spPr>
          <a:xfrm>
            <a:off x="520610" y="246043"/>
            <a:ext cx="3787051" cy="75074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en-US" altLang="ko-KR" sz="440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4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고소진행과 관련한 사항</a:t>
            </a:r>
            <a:endParaRPr kumimoji="1" lang="ko-KR" altLang="en-US" sz="4400" b="0" i="0" dirty="0">
              <a:solidFill>
                <a:srgbClr val="4F81B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7175" name="TextBox 7174"/>
          <p:cNvSpPr txBox="1"/>
          <p:nvPr/>
        </p:nvSpPr>
        <p:spPr>
          <a:xfrm>
            <a:off x="538080" y="1555467"/>
            <a:ext cx="7703153" cy="39836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ko-KR" sz="2000" b="1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3. </a:t>
            </a:r>
            <a:r>
              <a:rPr lang="ko-KR" altLang="en-US" sz="2000" b="1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조사결과가 나올 때까지 하나님 외에 아무도 사실을 모름</a:t>
            </a:r>
            <a:endParaRPr lang="en-US" altLang="ko-KR" sz="2000" b="1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sz="2000" b="1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dirty="0">
                <a:latin typeface="맑은 고딕"/>
                <a:ea typeface="맑은 고딕"/>
                <a:sym typeface="Wingdings"/>
              </a:rPr>
              <a:t>앞서 여러 번 이야기 했지만 고소를 한 이유는 개인정보유출 정황이 분명히 있는 상황이고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,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이에 대한 사실조사가 필요하기 때문입니다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이러한 문제가 발생한 상황에서 교회가 아무것도 하지 않게 되면 형사처벌을 받게 되기 때문입니다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</a:t>
            </a: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dirty="0"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dirty="0">
                <a:latin typeface="맑은 고딕"/>
                <a:ea typeface="맑은 고딕"/>
                <a:sym typeface="Wingdings"/>
              </a:rPr>
              <a:t>교회로서는 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2024. 8. 16.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고소장을 제출했기 때문에 최악의 상황을 피하기 위한 최선의 조치는 이행한 상황입니다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나머지 일에 대해서는 수사기관의 수사결과를 기다려야 하며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,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 이는 하나님께 기도해야 할 부분입니다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</a:t>
            </a: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dirty="0"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dirty="0">
                <a:latin typeface="맑은 고딕"/>
                <a:ea typeface="맑은 고딕"/>
                <a:sym typeface="Wingdings"/>
              </a:rPr>
              <a:t>수사기관에서 교회사무실 및 </a:t>
            </a:r>
            <a:r>
              <a:rPr lang="ko-KR" altLang="en-US" dirty="0" err="1">
                <a:latin typeface="맑은 고딕"/>
                <a:ea typeface="맑은 고딕"/>
                <a:sym typeface="Wingdings"/>
              </a:rPr>
              <a:t>계수부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 컴퓨터에 대해 </a:t>
            </a:r>
            <a:r>
              <a:rPr lang="ko-KR" altLang="en-US" dirty="0" err="1">
                <a:latin typeface="맑은 고딕"/>
                <a:ea typeface="맑은 고딕"/>
                <a:sym typeface="Wingdings"/>
              </a:rPr>
              <a:t>디지털포렌식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 수사 등 여러 조사를 진행하여 개인정보침해 사실 등 여러 사실을 밝혀낼 것으로 예상됩니다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다만 교회는 누군가를 처벌하고 정죄하기 위해 고소한 것이 아니라 개인정보침해 사건 발생에 대해 최소한의 조치를 이행하기 위한 것이라는 점을 다시 한번 강조합니다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그렇기 때문에 결과에 대하여 함부로 넘겨짚고 정죄하는 일이 </a:t>
            </a:r>
            <a:r>
              <a:rPr lang="ko-KR" altLang="en-US" dirty="0" err="1">
                <a:latin typeface="맑은 고딕"/>
                <a:ea typeface="맑은 고딕"/>
                <a:sym typeface="Wingdings"/>
              </a:rPr>
              <a:t>있어선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 안된다는 점을 말씀드립니다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</a:t>
            </a: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sz="2000" dirty="0">
              <a:latin typeface="맑은 고딕"/>
              <a:ea typeface="맑은 고딕"/>
              <a:sym typeface="Wingdings"/>
            </a:endParaRPr>
          </a:p>
          <a:p>
            <a:pPr marL="457200" lvl="0" indent="-45720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AutoNum type="arabicPeriod"/>
              <a:defRPr/>
            </a:pPr>
            <a:endParaRPr lang="en-US" altLang="ko-KR" sz="2000" b="1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457200" lvl="0" indent="-45720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AutoNum type="arabicPeriod"/>
              <a:defRPr/>
            </a:pPr>
            <a:endParaRPr kumimoji="0" lang="en-US" altLang="ko-KR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7176" name="TextBox 7175"/>
          <p:cNvSpPr txBox="1"/>
          <p:nvPr/>
        </p:nvSpPr>
        <p:spPr>
          <a:xfrm>
            <a:off x="641231" y="5209226"/>
            <a:ext cx="7124995" cy="100471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0" lvl="0" indent="0" algn="just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497D">
                  <a:alpha val="100000"/>
                </a:srgbClr>
              </a:buClr>
              <a:buSzPct val="100000"/>
              <a:defRPr/>
            </a:pP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2649474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Box 7171"/>
          <p:cNvSpPr txBox="1"/>
          <p:nvPr/>
        </p:nvSpPr>
        <p:spPr>
          <a:xfrm>
            <a:off x="0" y="0"/>
            <a:ext cx="341268" cy="6853554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173" name="자유형 7172"/>
          <p:cNvSpPr/>
          <p:nvPr/>
        </p:nvSpPr>
        <p:spPr>
          <a:xfrm>
            <a:off x="341268" y="1264992"/>
            <a:ext cx="7832873" cy="1618"/>
          </a:xfrm>
          <a:custGeom>
            <a:avLst/>
            <a:gdLst>
              <a:gd name="T0" fmla="*/ 0 w 4935"/>
              <a:gd name="T1" fmla="*/ 0 h 1"/>
              <a:gd name="T2" fmla="*/ 4935 w 4935"/>
              <a:gd name="T3" fmla="*/ 1 h 1"/>
            </a:gdLst>
            <a:ahLst/>
            <a:cxnLst/>
            <a:rect l="T0" t="T1" r="T2" b="T3"/>
            <a:pathLst>
              <a:path w="4935" h="1">
                <a:moveTo>
                  <a:pt x="0" y="0"/>
                </a:moveTo>
                <a:lnTo>
                  <a:pt x="4935" y="1"/>
                </a:lnTo>
              </a:path>
            </a:pathLst>
          </a:custGeom>
          <a:noFill/>
          <a:ln w="9377" cap="flat" cmpd="sng" algn="ctr">
            <a:solidFill>
              <a:srgbClr val="4A7EBB"/>
            </a:solidFill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174" name="TextBox 7173"/>
          <p:cNvSpPr txBox="1"/>
          <p:nvPr/>
        </p:nvSpPr>
        <p:spPr>
          <a:xfrm>
            <a:off x="520610" y="246043"/>
            <a:ext cx="3787051" cy="75074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en-US" altLang="ko-KR" sz="440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4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고소진행과 관련한 사항</a:t>
            </a:r>
            <a:endParaRPr kumimoji="1" lang="ko-KR" altLang="en-US" sz="4400" b="0" i="0" dirty="0">
              <a:solidFill>
                <a:srgbClr val="4F81B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7175" name="TextBox 7174"/>
          <p:cNvSpPr txBox="1"/>
          <p:nvPr/>
        </p:nvSpPr>
        <p:spPr>
          <a:xfrm>
            <a:off x="538080" y="1555467"/>
            <a:ext cx="7703153" cy="39836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ko-KR" sz="2000" b="1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4. A</a:t>
            </a:r>
            <a:r>
              <a:rPr lang="ko-KR" altLang="en-US" sz="2000" b="1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집사의 행위가 왜 법적으로 문제되는지에 대한 설명</a:t>
            </a:r>
            <a:endParaRPr lang="en-US" altLang="ko-KR" sz="2000" b="1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sz="2000" b="1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dirty="0"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dirty="0">
                <a:latin typeface="맑은 고딕"/>
                <a:ea typeface="맑은 고딕"/>
                <a:sym typeface="Wingdings"/>
              </a:rPr>
              <a:t>개인정보보호법에 따르면 누구든지 정보주체의 동의 없이 개인정보를 제공받으면 </a:t>
            </a:r>
            <a:r>
              <a:rPr lang="ko-KR" altLang="en-US" dirty="0" err="1">
                <a:latin typeface="맑은 고딕"/>
                <a:ea typeface="맑은 고딕"/>
                <a:sym typeface="Wingdings"/>
              </a:rPr>
              <a:t>처벌대상입니다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(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개인정보보호법 제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71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조 제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1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호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). A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집사가 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USB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에 교인들의 정보를 설치해 가면서 원래 저장되어 있는 사무실 컴퓨터에 있는 자료는 삭제하게 하였기 때문에 사무실에 있는 모든 교인들의 정보는 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2024. 7. 7.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 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A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집사에게 모두 넘어갔다는 사실은 명백히 확인됩니다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</a:t>
            </a: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dirty="0"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ko-KR" dirty="0">
                <a:latin typeface="맑은 고딕"/>
                <a:ea typeface="맑은 고딕"/>
                <a:sym typeface="Wingdings"/>
              </a:rPr>
              <a:t>A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집사가 </a:t>
            </a:r>
            <a:r>
              <a:rPr lang="ko-KR" altLang="en-US" dirty="0" err="1">
                <a:latin typeface="맑은 고딕"/>
                <a:ea typeface="맑은 고딕"/>
                <a:sym typeface="Wingdings"/>
              </a:rPr>
              <a:t>백보양보하여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 계수부원이라고 하더라도 그러한 정보를 열람하거나 저장할 권한은 없습니다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일례로 서울남부지방법원 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2021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노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564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판결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(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아파트 입주민이 권한없이 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CCTV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를 열람하여 처벌받은 사례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),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 대법원 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2021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도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177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판결을 소개하겠습니다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 </a:t>
            </a:r>
            <a:endParaRPr lang="en-US" altLang="ko-KR" dirty="0">
              <a:latin typeface="맑은 고딕"/>
              <a:ea typeface="맑은 고딕"/>
              <a:sym typeface="Wingdings"/>
            </a:endParaRPr>
          </a:p>
          <a:p>
            <a:pPr marL="457200" lvl="0" indent="-45720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AutoNum type="arabicPeriod"/>
              <a:defRPr/>
            </a:pPr>
            <a:endParaRPr lang="en-US" altLang="ko-KR" sz="2000" b="1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457200" lvl="0" indent="-45720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AutoNum type="arabicPeriod"/>
              <a:defRPr/>
            </a:pPr>
            <a:endParaRPr kumimoji="0" lang="en-US" altLang="ko-KR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7176" name="TextBox 7175"/>
          <p:cNvSpPr txBox="1"/>
          <p:nvPr/>
        </p:nvSpPr>
        <p:spPr>
          <a:xfrm>
            <a:off x="641231" y="5209226"/>
            <a:ext cx="7124995" cy="100471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0" lvl="0" indent="0" algn="just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497D">
                  <a:alpha val="100000"/>
                </a:srgbClr>
              </a:buClr>
              <a:buSzPct val="100000"/>
              <a:defRPr/>
            </a:pP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1684848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Box 7171"/>
          <p:cNvSpPr txBox="1"/>
          <p:nvPr/>
        </p:nvSpPr>
        <p:spPr>
          <a:xfrm>
            <a:off x="0" y="0"/>
            <a:ext cx="341268" cy="6853554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173" name="자유형 7172"/>
          <p:cNvSpPr/>
          <p:nvPr/>
        </p:nvSpPr>
        <p:spPr>
          <a:xfrm>
            <a:off x="341268" y="1264992"/>
            <a:ext cx="7832873" cy="1618"/>
          </a:xfrm>
          <a:custGeom>
            <a:avLst/>
            <a:gdLst>
              <a:gd name="T0" fmla="*/ 0 w 4935"/>
              <a:gd name="T1" fmla="*/ 0 h 1"/>
              <a:gd name="T2" fmla="*/ 4935 w 4935"/>
              <a:gd name="T3" fmla="*/ 1 h 1"/>
            </a:gdLst>
            <a:ahLst/>
            <a:cxnLst/>
            <a:rect l="T0" t="T1" r="T2" b="T3"/>
            <a:pathLst>
              <a:path w="4935" h="1">
                <a:moveTo>
                  <a:pt x="0" y="0"/>
                </a:moveTo>
                <a:lnTo>
                  <a:pt x="4935" y="1"/>
                </a:lnTo>
              </a:path>
            </a:pathLst>
          </a:custGeom>
          <a:noFill/>
          <a:ln w="9377" cap="flat" cmpd="sng" algn="ctr">
            <a:solidFill>
              <a:srgbClr val="4A7EBB"/>
            </a:solidFill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174" name="TextBox 7173"/>
          <p:cNvSpPr txBox="1"/>
          <p:nvPr/>
        </p:nvSpPr>
        <p:spPr>
          <a:xfrm>
            <a:off x="520610" y="246043"/>
            <a:ext cx="3787051" cy="75074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en-US" altLang="ko-KR" sz="440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4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고소진행과 관련한 사항</a:t>
            </a:r>
            <a:endParaRPr kumimoji="1" lang="ko-KR" altLang="en-US" sz="4400" b="0" i="0" dirty="0">
              <a:solidFill>
                <a:srgbClr val="4F81B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7175" name="TextBox 7174"/>
          <p:cNvSpPr txBox="1"/>
          <p:nvPr/>
        </p:nvSpPr>
        <p:spPr>
          <a:xfrm>
            <a:off x="538080" y="1555467"/>
            <a:ext cx="7703153" cy="39836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ko-KR" sz="2000" b="1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5. </a:t>
            </a:r>
            <a:r>
              <a:rPr lang="ko-KR" altLang="en-US" sz="2000" b="1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왜 교회내부에서 해결하지 않고 사회법의 영역으로 가는가</a:t>
            </a:r>
            <a:r>
              <a:rPr lang="en-US" altLang="ko-KR" sz="2000" b="1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?</a:t>
            </a: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dirty="0"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dirty="0">
                <a:latin typeface="맑은 고딕"/>
                <a:ea typeface="맑은 고딕"/>
                <a:sym typeface="Wingdings"/>
              </a:rPr>
              <a:t>앞서 말씀드렸듯이 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A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집사와 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B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직원이 진술이 다르고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, CCTV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영상을 통해 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A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집사가 개인정보파일을 가져간 사실은 확인됩니다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그런데 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A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집사는 진실에 대해 말하지 않고 있을 뿐 아니라 가져간 파일도 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100%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복구되지 않은 상황입니다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</a:t>
            </a: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dirty="0"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dirty="0">
                <a:latin typeface="맑은 고딕"/>
                <a:ea typeface="맑은 고딕"/>
                <a:sym typeface="Wingdings"/>
              </a:rPr>
              <a:t>쉽게 말해 교회가 관리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,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소유하고 있는 중요한 정보가 도난 된 상황입니다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교회나 위임목사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,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당회원이 뭘 잘못해서 발생한 피해가 아니라 권한 없는 자에 의한 행위가 원인이 되어 발생한 일인데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,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그 행위자가 협조하여 주지 않는 상황에서 교회가 피해내용을 구체화하고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,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교인들에게 이를 설명하기 위해서는 수사기관의 힘을 빌리는 방법 외에는  현실적으로 불가능하며 대안이 없습니다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</a:t>
            </a: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dirty="0"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dirty="0" err="1">
                <a:latin typeface="맑은 고딕"/>
                <a:ea typeface="맑은 고딕"/>
                <a:sym typeface="Wingdings"/>
              </a:rPr>
              <a:t>개인과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 교회는 그러한 역량이나 권한이 없으며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,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교인 누구라도 교회를 상대로 정보유출에 대해 책임을 묻는다면 교회는 수사결과에 따른 내용을 설명하며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,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교회가 위계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,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기망에 의한 피해를 입었다는 근거를 내세워서 면책이 될 수 있습니다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</a:t>
            </a: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sz="2000" b="1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sz="2000" b="1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457200" lvl="0" indent="-45720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AutoNum type="arabicPeriod"/>
              <a:defRPr/>
            </a:pPr>
            <a:endParaRPr kumimoji="0" lang="en-US" altLang="ko-KR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7176" name="TextBox 7175"/>
          <p:cNvSpPr txBox="1"/>
          <p:nvPr/>
        </p:nvSpPr>
        <p:spPr>
          <a:xfrm>
            <a:off x="641231" y="5209226"/>
            <a:ext cx="7124995" cy="100471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0" lvl="0" indent="0" algn="just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497D">
                  <a:alpha val="100000"/>
                </a:srgbClr>
              </a:buClr>
              <a:buSzPct val="100000"/>
              <a:defRPr/>
            </a:pP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4155306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Box 7171"/>
          <p:cNvSpPr txBox="1"/>
          <p:nvPr/>
        </p:nvSpPr>
        <p:spPr>
          <a:xfrm>
            <a:off x="0" y="0"/>
            <a:ext cx="341268" cy="6853554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173" name="자유형 7172"/>
          <p:cNvSpPr/>
          <p:nvPr/>
        </p:nvSpPr>
        <p:spPr>
          <a:xfrm>
            <a:off x="341268" y="1264992"/>
            <a:ext cx="7832873" cy="1618"/>
          </a:xfrm>
          <a:custGeom>
            <a:avLst/>
            <a:gdLst>
              <a:gd name="T0" fmla="*/ 0 w 4935"/>
              <a:gd name="T1" fmla="*/ 0 h 1"/>
              <a:gd name="T2" fmla="*/ 4935 w 4935"/>
              <a:gd name="T3" fmla="*/ 1 h 1"/>
            </a:gdLst>
            <a:ahLst/>
            <a:cxnLst/>
            <a:rect l="T0" t="T1" r="T2" b="T3"/>
            <a:pathLst>
              <a:path w="4935" h="1">
                <a:moveTo>
                  <a:pt x="0" y="0"/>
                </a:moveTo>
                <a:lnTo>
                  <a:pt x="4935" y="1"/>
                </a:lnTo>
              </a:path>
            </a:pathLst>
          </a:custGeom>
          <a:noFill/>
          <a:ln w="9377" cap="flat" cmpd="sng" algn="ctr">
            <a:solidFill>
              <a:srgbClr val="4A7EBB"/>
            </a:solidFill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174" name="TextBox 7173"/>
          <p:cNvSpPr txBox="1"/>
          <p:nvPr/>
        </p:nvSpPr>
        <p:spPr>
          <a:xfrm>
            <a:off x="520610" y="246043"/>
            <a:ext cx="3787051" cy="75074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en-US" altLang="ko-KR" sz="440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4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고소진행과 관련한 사항</a:t>
            </a:r>
            <a:endParaRPr kumimoji="1" lang="ko-KR" altLang="en-US" sz="4400" b="0" i="0" dirty="0">
              <a:solidFill>
                <a:srgbClr val="4F81B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7175" name="TextBox 7174"/>
          <p:cNvSpPr txBox="1"/>
          <p:nvPr/>
        </p:nvSpPr>
        <p:spPr>
          <a:xfrm>
            <a:off x="538080" y="1555467"/>
            <a:ext cx="7703153" cy="39836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ko-KR" sz="2000" b="1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6. </a:t>
            </a:r>
            <a:r>
              <a:rPr lang="ko-KR" altLang="en-US" sz="2000" b="1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외부에 유출된 사실이 없지 않는가</a:t>
            </a:r>
            <a:r>
              <a:rPr lang="en-US" altLang="ko-KR" sz="2000" b="1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? </a:t>
            </a: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dirty="0"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dirty="0">
                <a:latin typeface="맑은 고딕"/>
                <a:ea typeface="맑은 고딕"/>
                <a:sym typeface="Wingdings"/>
              </a:rPr>
              <a:t>앞서 말씀드렸듯이 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A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집사는 권한이 없을 뿐 아니라 정보처리주체의 동의도 없이 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USB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에 파일을 저장해갔으며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,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아직도 파일이 돌아오지 않은 상황입니다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그렇기 때문에 사무실 컴퓨터에 원래 저장된 정보는 여전히 회복되지 않았기 때문에 유출된 상태입니다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</a:t>
            </a: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dirty="0"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ko-KR" dirty="0">
                <a:latin typeface="맑은 고딕"/>
                <a:ea typeface="맑은 고딕"/>
                <a:sym typeface="Wingdings"/>
              </a:rPr>
              <a:t>A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집사가 해당 정보를 가지고 어디에 사용했는지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,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사용하지 않았는지에 대해서는 교회는 관심이 없습니다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부정한 목적에 사용되었다면 별도의 범죄 성립이 있겠지만 교회 사무실 컴퓨터에 저장되어 있는 정보는 사라졌기 때문에 유출 상태에 놓인 것은 맞습니다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dirty="0"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dirty="0">
                <a:latin typeface="맑은 고딕"/>
                <a:ea typeface="맑은 고딕"/>
                <a:sym typeface="Wingdings"/>
              </a:rPr>
              <a:t>또한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 A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집사는 교회성도이긴 하지만 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B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직원에게 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‘</a:t>
            </a:r>
            <a:r>
              <a:rPr lang="ko-KR" altLang="en-US" dirty="0" err="1">
                <a:latin typeface="맑은 고딕"/>
                <a:ea typeface="맑은 고딕"/>
                <a:sym typeface="Wingdings"/>
              </a:rPr>
              <a:t>계수부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 업무로 이관되었다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＇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고 속여서 파일을 복사했고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,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교회 사무실 컴퓨터에 저장된 파일이 정당한 절차를 거치지 않고 삭제된 상태로 다른 곳으로 넘어간 것 자체가 외부에 유출된 것으로 볼 수 밖에 없으며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,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이는 앞서 말씀드린 개인정보보호법 문언에 비추어 보더라도 자명합니다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</a:t>
            </a: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sz="2000" b="1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sz="2000" b="1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sz="2000" b="1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457200" lvl="0" indent="-45720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AutoNum type="arabicPeriod"/>
              <a:defRPr/>
            </a:pPr>
            <a:endParaRPr kumimoji="0" lang="en-US" altLang="ko-KR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7176" name="TextBox 7175"/>
          <p:cNvSpPr txBox="1"/>
          <p:nvPr/>
        </p:nvSpPr>
        <p:spPr>
          <a:xfrm>
            <a:off x="641231" y="5209226"/>
            <a:ext cx="7124995" cy="100471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0" lvl="0" indent="0" algn="just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497D">
                  <a:alpha val="100000"/>
                </a:srgbClr>
              </a:buClr>
              <a:buSzPct val="100000"/>
              <a:defRPr/>
            </a:pP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1854757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Box 7171"/>
          <p:cNvSpPr txBox="1"/>
          <p:nvPr/>
        </p:nvSpPr>
        <p:spPr>
          <a:xfrm>
            <a:off x="0" y="0"/>
            <a:ext cx="341268" cy="6853554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173" name="자유형 7172"/>
          <p:cNvSpPr/>
          <p:nvPr/>
        </p:nvSpPr>
        <p:spPr>
          <a:xfrm>
            <a:off x="341268" y="1264992"/>
            <a:ext cx="7832873" cy="1618"/>
          </a:xfrm>
          <a:custGeom>
            <a:avLst/>
            <a:gdLst>
              <a:gd name="T0" fmla="*/ 0 w 4935"/>
              <a:gd name="T1" fmla="*/ 0 h 1"/>
              <a:gd name="T2" fmla="*/ 4935 w 4935"/>
              <a:gd name="T3" fmla="*/ 1 h 1"/>
            </a:gdLst>
            <a:ahLst/>
            <a:cxnLst/>
            <a:rect l="T0" t="T1" r="T2" b="T3"/>
            <a:pathLst>
              <a:path w="4935" h="1">
                <a:moveTo>
                  <a:pt x="0" y="0"/>
                </a:moveTo>
                <a:lnTo>
                  <a:pt x="4935" y="1"/>
                </a:lnTo>
              </a:path>
            </a:pathLst>
          </a:custGeom>
          <a:noFill/>
          <a:ln w="9377" cap="flat" cmpd="sng" algn="ctr">
            <a:solidFill>
              <a:srgbClr val="4A7EBB"/>
            </a:solidFill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174" name="TextBox 7173"/>
          <p:cNvSpPr txBox="1"/>
          <p:nvPr/>
        </p:nvSpPr>
        <p:spPr>
          <a:xfrm>
            <a:off x="520610" y="246043"/>
            <a:ext cx="3787051" cy="75074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en-US" altLang="ko-KR" sz="440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4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고소진행과 관련한 사항</a:t>
            </a:r>
            <a:endParaRPr kumimoji="1" lang="ko-KR" altLang="en-US" sz="4400" b="0" i="0" dirty="0">
              <a:solidFill>
                <a:srgbClr val="4F81B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7175" name="TextBox 7174"/>
          <p:cNvSpPr txBox="1"/>
          <p:nvPr/>
        </p:nvSpPr>
        <p:spPr>
          <a:xfrm>
            <a:off x="538080" y="1555467"/>
            <a:ext cx="7703153" cy="39836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ko-KR" sz="2000" b="1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7. </a:t>
            </a:r>
            <a:r>
              <a:rPr lang="ko-KR" altLang="en-US" sz="2000" b="1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교회에 돌아올 후폭풍이 크지 않을까요</a:t>
            </a:r>
            <a:r>
              <a:rPr lang="en-US" altLang="ko-KR" sz="2000" b="1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?</a:t>
            </a: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dirty="0"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ko-KR" dirty="0">
                <a:latin typeface="맑은 고딕"/>
                <a:ea typeface="맑은 고딕"/>
                <a:sym typeface="Wingdings"/>
              </a:rPr>
              <a:t>A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집사의 혐의가 인정되지 않는다면 경찰의 </a:t>
            </a:r>
            <a:r>
              <a:rPr lang="ko-KR" altLang="en-US" dirty="0" err="1">
                <a:latin typeface="맑은 고딕"/>
                <a:ea typeface="맑은 고딕"/>
                <a:sym typeface="Wingdings"/>
              </a:rPr>
              <a:t>불송치결정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 내지는 검찰의 불기소처분으로 종결될 것입니다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그런데 현재 밝혀진 내용에 따르면 교회로서는 피해를 입은 상태이며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,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피해로 인한 </a:t>
            </a:r>
            <a:r>
              <a:rPr lang="ko-KR" altLang="en-US" dirty="0" err="1">
                <a:latin typeface="맑은 고딕"/>
                <a:ea typeface="맑은 고딕"/>
                <a:sym typeface="Wingdings"/>
              </a:rPr>
              <a:t>양벌규정에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 기초한 책임을 </a:t>
            </a:r>
            <a:r>
              <a:rPr lang="ko-KR" altLang="en-US" dirty="0" err="1">
                <a:latin typeface="맑은 고딕"/>
                <a:ea typeface="맑은 고딕"/>
                <a:sym typeface="Wingdings"/>
              </a:rPr>
              <a:t>져야할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 가능성이 높습니다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이는 지금까지 언급한 사실관계에 비추어 볼 때 너무나 분명한 사실입니다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</a:t>
            </a: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dirty="0"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dirty="0">
                <a:latin typeface="맑은 고딕"/>
                <a:ea typeface="맑은 고딕"/>
                <a:sym typeface="Wingdings"/>
              </a:rPr>
              <a:t>교회로서는 이미 피해를 입은 사실이 드러나는 상황에서 아무것도 하지 않다가 예측가능한 피해를 입는 것보다 이행해야 할 조치를 이행하는 것이 타당하다고 판단하여 당회에서 결정을 한 것입니다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dirty="0"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dirty="0">
                <a:latin typeface="맑은 고딕"/>
                <a:ea typeface="맑은 고딕"/>
                <a:sym typeface="Wingdings"/>
              </a:rPr>
              <a:t>만약 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A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집사에게 무혐의가 인정된다면 일단 교회나 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A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집사 모두에게 다행인 결과가 되겠습니다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모든 의혹이 해소된 것이기 때문입니다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이와 관련하여 교회가 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‘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허위사실적시 명예훼손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‘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또는 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‘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무고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’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의 책임을 지지 않을까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?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라는 생각을 해볼 수 있습니다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</a:t>
            </a: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sz="2000" b="1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sz="2000" b="1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sz="2000" b="1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457200" lvl="0" indent="-45720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AutoNum type="arabicPeriod"/>
              <a:defRPr/>
            </a:pPr>
            <a:endParaRPr kumimoji="0" lang="en-US" altLang="ko-KR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7176" name="TextBox 7175"/>
          <p:cNvSpPr txBox="1"/>
          <p:nvPr/>
        </p:nvSpPr>
        <p:spPr>
          <a:xfrm>
            <a:off x="608385" y="5297346"/>
            <a:ext cx="7124995" cy="100471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0" lvl="0" indent="0" algn="just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497D">
                  <a:alpha val="100000"/>
                </a:srgbClr>
              </a:buClr>
              <a:buSzPct val="100000"/>
              <a:defRPr/>
            </a:pP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1355561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Box 7171"/>
          <p:cNvSpPr txBox="1"/>
          <p:nvPr/>
        </p:nvSpPr>
        <p:spPr>
          <a:xfrm>
            <a:off x="0" y="0"/>
            <a:ext cx="341268" cy="6853554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173" name="자유형 7172"/>
          <p:cNvSpPr/>
          <p:nvPr/>
        </p:nvSpPr>
        <p:spPr>
          <a:xfrm>
            <a:off x="341268" y="1264992"/>
            <a:ext cx="7832873" cy="1618"/>
          </a:xfrm>
          <a:custGeom>
            <a:avLst/>
            <a:gdLst>
              <a:gd name="T0" fmla="*/ 0 w 4935"/>
              <a:gd name="T1" fmla="*/ 0 h 1"/>
              <a:gd name="T2" fmla="*/ 4935 w 4935"/>
              <a:gd name="T3" fmla="*/ 1 h 1"/>
            </a:gdLst>
            <a:ahLst/>
            <a:cxnLst/>
            <a:rect l="T0" t="T1" r="T2" b="T3"/>
            <a:pathLst>
              <a:path w="4935" h="1">
                <a:moveTo>
                  <a:pt x="0" y="0"/>
                </a:moveTo>
                <a:lnTo>
                  <a:pt x="4935" y="1"/>
                </a:lnTo>
              </a:path>
            </a:pathLst>
          </a:custGeom>
          <a:noFill/>
          <a:ln w="9377" cap="flat" cmpd="sng" algn="ctr">
            <a:solidFill>
              <a:srgbClr val="4A7EBB"/>
            </a:solidFill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174" name="TextBox 7173"/>
          <p:cNvSpPr txBox="1"/>
          <p:nvPr/>
        </p:nvSpPr>
        <p:spPr>
          <a:xfrm>
            <a:off x="520610" y="246043"/>
            <a:ext cx="3787051" cy="75074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en-US" altLang="ko-KR" sz="440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4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고소진행과 관련한 사항</a:t>
            </a:r>
            <a:endParaRPr kumimoji="1" lang="ko-KR" altLang="en-US" sz="4400" b="0" i="0" dirty="0">
              <a:solidFill>
                <a:srgbClr val="4F81B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7175" name="TextBox 7174"/>
          <p:cNvSpPr txBox="1"/>
          <p:nvPr/>
        </p:nvSpPr>
        <p:spPr>
          <a:xfrm>
            <a:off x="538080" y="1555467"/>
            <a:ext cx="7703153" cy="39836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ko-KR" sz="2000" b="1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7. </a:t>
            </a:r>
            <a:r>
              <a:rPr lang="ko-KR" altLang="en-US" sz="2000" b="1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교회에 돌아올 후폭풍이 크지 않을까요</a:t>
            </a:r>
            <a:r>
              <a:rPr lang="en-US" altLang="ko-KR" sz="2000" b="1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?</a:t>
            </a: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dirty="0"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dirty="0"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dirty="0">
                <a:latin typeface="맑은 고딕"/>
                <a:ea typeface="맑은 고딕"/>
                <a:sym typeface="Wingdings"/>
              </a:rPr>
              <a:t>교회는 두가지 책임 모두로부터 자유롭습니다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그 이유는 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‘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허위사실적시 명예훼손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＇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이라는 것은 허위의 사실을 적시했을 때 문제가 되는데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,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교회는 허위사실을 적시한 사실이 없습니다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지금 제가 말씀드린 내용들도 모두 객관적인 근거자료에 기초한 것들이고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,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이미 수사기관에 제출하기도 한 내용들입니다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그렇기 때문에 허위사실이 될 수 없고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,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진실한 사실에 해당하는 것이 명예훼손이 된다고 하더라도 공적인 사실이기 때문에 위법성이 조각됩니다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(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형법 제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310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조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).</a:t>
            </a: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dirty="0"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dirty="0">
                <a:latin typeface="맑은 고딕"/>
                <a:ea typeface="맑은 고딕"/>
                <a:sym typeface="Wingdings"/>
              </a:rPr>
              <a:t>한편 무고죄는 허위사실을 고소했을 때 성립하는 범죄입니다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  <a:r>
              <a:rPr lang="ko-KR" altLang="en-US" dirty="0" err="1">
                <a:latin typeface="맑은 고딕"/>
                <a:ea typeface="맑은 고딕"/>
                <a:sym typeface="Wingdings"/>
              </a:rPr>
              <a:t>당회의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 결정에 기초한 고소는 허위사실에 기초한 고소가 아니기 때문에 무고죄가 성립할 수 없습니다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무혐의가 나온다고 해서 모든 고소인이 처벌받는 것이 아니라 허위 사실을 고소했다는 사실이 증명되어야 무고죄가 성립합니다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따라서 교회에 불이익이 되거나 위험이 발생할 가능성은 없습니다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</a:t>
            </a: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sz="2000" b="1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sz="2000" b="1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sz="2000" b="1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457200" lvl="0" indent="-45720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AutoNum type="arabicPeriod"/>
              <a:defRPr/>
            </a:pPr>
            <a:endParaRPr kumimoji="0" lang="en-US" altLang="ko-KR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7176" name="TextBox 7175"/>
          <p:cNvSpPr txBox="1"/>
          <p:nvPr/>
        </p:nvSpPr>
        <p:spPr>
          <a:xfrm>
            <a:off x="680393" y="5154811"/>
            <a:ext cx="7124995" cy="100471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0" lvl="0" indent="0" algn="just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497D">
                  <a:alpha val="100000"/>
                </a:srgbClr>
              </a:buClr>
              <a:buSzPct val="100000"/>
              <a:defRPr/>
            </a:pP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2052034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Box 7171"/>
          <p:cNvSpPr txBox="1"/>
          <p:nvPr/>
        </p:nvSpPr>
        <p:spPr>
          <a:xfrm>
            <a:off x="0" y="0"/>
            <a:ext cx="341268" cy="6853554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173" name="자유형 7172"/>
          <p:cNvSpPr/>
          <p:nvPr/>
        </p:nvSpPr>
        <p:spPr>
          <a:xfrm>
            <a:off x="341268" y="1264992"/>
            <a:ext cx="7832873" cy="1618"/>
          </a:xfrm>
          <a:custGeom>
            <a:avLst/>
            <a:gdLst>
              <a:gd name="T0" fmla="*/ 0 w 4935"/>
              <a:gd name="T1" fmla="*/ 0 h 1"/>
              <a:gd name="T2" fmla="*/ 4935 w 4935"/>
              <a:gd name="T3" fmla="*/ 1 h 1"/>
            </a:gdLst>
            <a:ahLst/>
            <a:cxnLst/>
            <a:rect l="T0" t="T1" r="T2" b="T3"/>
            <a:pathLst>
              <a:path w="4935" h="1">
                <a:moveTo>
                  <a:pt x="0" y="0"/>
                </a:moveTo>
                <a:lnTo>
                  <a:pt x="4935" y="1"/>
                </a:lnTo>
              </a:path>
            </a:pathLst>
          </a:custGeom>
          <a:noFill/>
          <a:ln w="9377" cap="flat" cmpd="sng" algn="ctr">
            <a:solidFill>
              <a:srgbClr val="4A7EBB"/>
            </a:solidFill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174" name="TextBox 7173"/>
          <p:cNvSpPr txBox="1"/>
          <p:nvPr/>
        </p:nvSpPr>
        <p:spPr>
          <a:xfrm>
            <a:off x="520610" y="246043"/>
            <a:ext cx="3787051" cy="75074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en-US" altLang="ko-KR" sz="440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4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고소진행과 관련한 사항</a:t>
            </a:r>
            <a:endParaRPr kumimoji="1" lang="ko-KR" altLang="en-US" sz="4400" b="0" i="0" dirty="0">
              <a:solidFill>
                <a:srgbClr val="4F81B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7175" name="TextBox 7174"/>
          <p:cNvSpPr txBox="1"/>
          <p:nvPr/>
        </p:nvSpPr>
        <p:spPr>
          <a:xfrm>
            <a:off x="538080" y="1555467"/>
            <a:ext cx="8063193" cy="39836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ko-KR" sz="2000" b="1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8. A</a:t>
            </a:r>
            <a:r>
              <a:rPr lang="ko-KR" altLang="en-US" sz="2000" b="1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집사는 그러한 일을 할 사람이 아니다는 주장에 대하여</a:t>
            </a:r>
            <a:endParaRPr lang="en-US" altLang="ko-KR" sz="2000" b="1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dirty="0"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dirty="0"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dirty="0">
                <a:latin typeface="맑은 고딕"/>
                <a:ea typeface="맑은 고딕"/>
                <a:sym typeface="Wingdings"/>
              </a:rPr>
              <a:t>이러한 상황이 발생한 것 자체가 안타깝습니다만 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CCTV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영상 등 객관적인 자료에 의해 이러한 일이 발생한 사실을 부정할 수 없습니다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사무실에 저장된 파일이 사라졌고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,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복원도 되지 않았고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,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그것을 가져간 자는 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A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집사입니다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dirty="0"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dirty="0">
                <a:latin typeface="맑은 고딕"/>
                <a:ea typeface="맑은 고딕"/>
                <a:sym typeface="Wingdings"/>
              </a:rPr>
              <a:t>교회에 봉사를 많이 하고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,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오랫동안 교회를 섬겨왔기 때문에 더더욱 충격이고 아픔이 있습니다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그렇기 때문에 앞서 말씀드린 바와 같이 수사결과가 나오기 전까지 정죄하지 말라고 말씀드렸던 것입니다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dirty="0"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dirty="0">
                <a:latin typeface="맑은 고딕"/>
                <a:ea typeface="맑은 고딕"/>
                <a:sym typeface="Wingdings"/>
              </a:rPr>
              <a:t>이미 객관적으로 발생한 일을 부정할 수 없고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,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교회상황의 불안정성을 해소하기 위한 최소한의 조치를 이행하고 있습니다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A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집사가 봉사를 많이 하고 교회를 오랫동안 섬겼다는 것은 좋은 일이지만 지금 발생한 상황과는 무관합니다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오히려 이런 행동을 하지 않고 더 성숙하게 </a:t>
            </a:r>
            <a:r>
              <a:rPr lang="ko-KR" altLang="en-US" dirty="0" err="1">
                <a:latin typeface="맑은 고딕"/>
                <a:ea typeface="맑은 고딕"/>
                <a:sym typeface="Wingdings"/>
              </a:rPr>
              <a:t>행동했었어야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 했다고 생각이 듭니다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그에 대한 결론은 수사결과가 나올 때까지 보류해주시기 바랍니다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</a:t>
            </a: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sz="2000" b="1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sz="2000" b="1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sz="2000" b="1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sz="2000" b="1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457200" lvl="0" indent="-45720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AutoNum type="arabicPeriod"/>
              <a:defRPr/>
            </a:pPr>
            <a:endParaRPr kumimoji="0" lang="en-US" altLang="ko-KR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7176" name="TextBox 7175"/>
          <p:cNvSpPr txBox="1"/>
          <p:nvPr/>
        </p:nvSpPr>
        <p:spPr>
          <a:xfrm>
            <a:off x="680393" y="5154811"/>
            <a:ext cx="7124995" cy="100471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0" lvl="0" indent="0" algn="just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497D">
                  <a:alpha val="100000"/>
                </a:srgbClr>
              </a:buClr>
              <a:buSzPct val="100000"/>
              <a:defRPr/>
            </a:pP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273429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Box 7171"/>
          <p:cNvSpPr txBox="1"/>
          <p:nvPr/>
        </p:nvSpPr>
        <p:spPr>
          <a:xfrm>
            <a:off x="0" y="0"/>
            <a:ext cx="341268" cy="6853554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173" name="자유형 7172"/>
          <p:cNvSpPr/>
          <p:nvPr/>
        </p:nvSpPr>
        <p:spPr>
          <a:xfrm>
            <a:off x="341268" y="1264992"/>
            <a:ext cx="7832873" cy="1618"/>
          </a:xfrm>
          <a:custGeom>
            <a:avLst/>
            <a:gdLst>
              <a:gd name="T0" fmla="*/ 0 w 4935"/>
              <a:gd name="T1" fmla="*/ 0 h 1"/>
              <a:gd name="T2" fmla="*/ 4935 w 4935"/>
              <a:gd name="T3" fmla="*/ 1 h 1"/>
            </a:gdLst>
            <a:ahLst/>
            <a:cxnLst/>
            <a:rect l="T0" t="T1" r="T2" b="T3"/>
            <a:pathLst>
              <a:path w="4935" h="1">
                <a:moveTo>
                  <a:pt x="0" y="0"/>
                </a:moveTo>
                <a:lnTo>
                  <a:pt x="4935" y="1"/>
                </a:lnTo>
              </a:path>
            </a:pathLst>
          </a:custGeom>
          <a:noFill/>
          <a:ln w="9377" cap="flat" cmpd="sng" algn="ctr">
            <a:solidFill>
              <a:srgbClr val="4A7EBB"/>
            </a:solidFill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174" name="TextBox 7173"/>
          <p:cNvSpPr txBox="1"/>
          <p:nvPr/>
        </p:nvSpPr>
        <p:spPr>
          <a:xfrm>
            <a:off x="520610" y="246043"/>
            <a:ext cx="3787051" cy="75074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en-US" altLang="ko-KR" sz="440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5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</a:t>
            </a:r>
            <a:r>
              <a:rPr kumimoji="1" lang="ko-KR" altLang="en-US" sz="440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당부의 말씀</a:t>
            </a:r>
            <a:endParaRPr kumimoji="1" lang="ko-KR" altLang="en-US" sz="4400" b="0" i="0" dirty="0">
              <a:solidFill>
                <a:srgbClr val="4F81B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7175" name="TextBox 7174"/>
          <p:cNvSpPr txBox="1"/>
          <p:nvPr/>
        </p:nvSpPr>
        <p:spPr>
          <a:xfrm>
            <a:off x="538080" y="1555467"/>
            <a:ext cx="7703153" cy="39836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dirty="0">
                <a:latin typeface="맑은 고딕"/>
                <a:ea typeface="맑은 고딕"/>
                <a:sym typeface="Wingdings"/>
              </a:rPr>
              <a:t>현재까지 사실을 제대로 확인하지도 않은 전제에서 허위사실적시 </a:t>
            </a:r>
            <a:r>
              <a:rPr lang="ko-KR" altLang="en-US" dirty="0" err="1">
                <a:latin typeface="맑은 고딕"/>
                <a:ea typeface="맑은 고딕"/>
                <a:sym typeface="Wingdings"/>
              </a:rPr>
              <a:t>명예훼손적인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 발언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,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게시물 들이 난립하고 있습니다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dirty="0"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dirty="0">
                <a:latin typeface="맑은 고딕"/>
                <a:ea typeface="맑은 고딕"/>
                <a:sym typeface="Wingdings"/>
              </a:rPr>
              <a:t>부목사가 거수기나 다름없다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대다수의 장로가 반대했는데 결의가 되었다는 등 이해할 수 없는 발언들이 확인되고 있습니다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  <a:r>
              <a:rPr lang="ko-KR" altLang="en-US" dirty="0" err="1">
                <a:latin typeface="맑은 고딕"/>
                <a:ea typeface="맑은 고딕"/>
                <a:sym typeface="Wingdings"/>
              </a:rPr>
              <a:t>당회는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 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4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회에 걸쳐 열렸는데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, 3040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자모실에서 방청하러 오시지도 않은 분들이 그런 발언을 하고 있어서 더 당혹스럽기도 합니다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dirty="0"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dirty="0">
                <a:latin typeface="맑은 고딕"/>
                <a:ea typeface="맑은 고딕"/>
                <a:sym typeface="Wingdings"/>
              </a:rPr>
              <a:t>저는 고소대리 업무를 진행하게 되면서 비로소 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CCTV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영상 등 자료들을 확인할 수 있었습니다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해당 영상은 관리자인 위임목사만 확인하고 있는 상태에서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,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사건을 수임한 이후 정상적인 절차를 통해 저도 해당 영상을 볼 수 있었습니다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</a:t>
            </a: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dirty="0"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dirty="0">
                <a:latin typeface="맑은 고딕"/>
                <a:ea typeface="맑은 고딕"/>
                <a:sym typeface="Wingdings"/>
              </a:rPr>
              <a:t>객관적인 자료를 확인한 이후에 저는 더더욱 </a:t>
            </a:r>
            <a:r>
              <a:rPr lang="ko-KR" altLang="en-US" dirty="0" err="1">
                <a:latin typeface="맑은 고딕"/>
                <a:ea typeface="맑은 고딕"/>
                <a:sym typeface="Wingdings"/>
              </a:rPr>
              <a:t>당회의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 결정이 바람직했다는 확신을 가질 수 있었고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,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교회를 위해 이 일을 진행하고 있습니다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하지만 근거 없는 발언과 비방을 일삼는 분들에 대해서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,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그 선을 넘는 내용들이 오늘 이후에 확인될 경우 교회와 성도들을 위해 법적인 조치가 이루어질 것을 알리고자 합니다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</a:t>
            </a: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sz="2000" b="1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sz="2000" b="1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457200" lvl="0" indent="-45720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AutoNum type="arabicPeriod"/>
              <a:defRPr/>
            </a:pPr>
            <a:endParaRPr kumimoji="0" lang="en-US" altLang="ko-KR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7176" name="TextBox 7175"/>
          <p:cNvSpPr txBox="1"/>
          <p:nvPr/>
        </p:nvSpPr>
        <p:spPr>
          <a:xfrm>
            <a:off x="680393" y="5154811"/>
            <a:ext cx="7124995" cy="100471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0" lvl="0" indent="0" algn="just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497D">
                  <a:alpha val="100000"/>
                </a:srgbClr>
              </a:buClr>
              <a:buSzPct val="100000"/>
              <a:defRPr/>
            </a:pP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2340097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Box 7171"/>
          <p:cNvSpPr txBox="1"/>
          <p:nvPr/>
        </p:nvSpPr>
        <p:spPr>
          <a:xfrm>
            <a:off x="0" y="0"/>
            <a:ext cx="341268" cy="6853554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173" name="자유형 7172"/>
          <p:cNvSpPr/>
          <p:nvPr/>
        </p:nvSpPr>
        <p:spPr>
          <a:xfrm>
            <a:off x="341268" y="1264992"/>
            <a:ext cx="7832873" cy="1618"/>
          </a:xfrm>
          <a:custGeom>
            <a:avLst/>
            <a:gdLst>
              <a:gd name="T0" fmla="*/ 0 w 4935"/>
              <a:gd name="T1" fmla="*/ 0 h 1"/>
              <a:gd name="T2" fmla="*/ 4935 w 4935"/>
              <a:gd name="T3" fmla="*/ 1 h 1"/>
            </a:gdLst>
            <a:ahLst/>
            <a:cxnLst/>
            <a:rect l="T0" t="T1" r="T2" b="T3"/>
            <a:pathLst>
              <a:path w="4935" h="1">
                <a:moveTo>
                  <a:pt x="0" y="0"/>
                </a:moveTo>
                <a:lnTo>
                  <a:pt x="4935" y="1"/>
                </a:lnTo>
              </a:path>
            </a:pathLst>
          </a:custGeom>
          <a:noFill/>
          <a:ln w="9377" cap="flat" cmpd="sng" algn="ctr">
            <a:solidFill>
              <a:srgbClr val="4A7EBB"/>
            </a:solidFill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174" name="TextBox 7173"/>
          <p:cNvSpPr txBox="1"/>
          <p:nvPr/>
        </p:nvSpPr>
        <p:spPr>
          <a:xfrm>
            <a:off x="520610" y="246043"/>
            <a:ext cx="3787051" cy="75074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en-US" altLang="ko-KR" sz="440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5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1" lang="ko-KR" altLang="en-US" sz="4400" b="0" i="0" baseline="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</a:t>
            </a:r>
            <a:r>
              <a:rPr kumimoji="1" lang="ko-KR" altLang="en-US" sz="4400" dirty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당부의 말씀</a:t>
            </a:r>
            <a:endParaRPr kumimoji="1" lang="ko-KR" altLang="en-US" sz="4400" b="0" i="0" dirty="0">
              <a:solidFill>
                <a:srgbClr val="4F81B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7175" name="TextBox 7174"/>
          <p:cNvSpPr txBox="1"/>
          <p:nvPr/>
        </p:nvSpPr>
        <p:spPr>
          <a:xfrm>
            <a:off x="538080" y="1555467"/>
            <a:ext cx="7703153" cy="39836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dirty="0">
                <a:latin typeface="맑은 고딕"/>
                <a:ea typeface="맑은 고딕"/>
                <a:sym typeface="Wingdings"/>
              </a:rPr>
              <a:t>오늘 구체적이고 객관적인 사실을 말씀드렸기 때문에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,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이제 허위사실에 기초한 발언을 이어가신다면 명예훼손이 성립될 수 있기 때문입니다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그러한 행위자들에 대해 형사고소를 해서 범죄자를 만들지 않을 것입니다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</a:t>
            </a: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dirty="0"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dirty="0">
                <a:latin typeface="맑은 고딕"/>
                <a:ea typeface="맑은 고딕"/>
                <a:sym typeface="Wingdings"/>
              </a:rPr>
              <a:t>교회 재정에 이로운 방안을 강구하였고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,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하나님이 허락하신 법질서 내에서 할 수 있는 유익한 일을 말씀드리겠습니다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 만일 불미스러운 일이 발생하여</a:t>
            </a:r>
            <a:r>
              <a:rPr lang="en-US" altLang="ko-KR">
                <a:latin typeface="맑은 고딕"/>
                <a:ea typeface="맑은 고딕"/>
                <a:sym typeface="Wingdings"/>
              </a:rPr>
              <a:t>,</a:t>
            </a:r>
            <a:r>
              <a:rPr lang="ko-KR" altLang="en-US">
                <a:latin typeface="맑은 고딕"/>
                <a:ea typeface="맑은 고딕"/>
                <a:sym typeface="Wingdings"/>
              </a:rPr>
              <a:t> 이 </a:t>
            </a:r>
            <a:r>
              <a:rPr lang="ko-KR" altLang="en-US" dirty="0">
                <a:latin typeface="맑은 고딕"/>
                <a:ea typeface="맑은 고딕"/>
                <a:sym typeface="Wingdings"/>
              </a:rPr>
              <a:t>일을 통해 발생한 수익은 모두 교회 재정에 기여할 수 있게 하도록 하겠습니다</a:t>
            </a:r>
            <a:r>
              <a:rPr lang="en-US" altLang="ko-KR" dirty="0">
                <a:latin typeface="맑은 고딕"/>
                <a:ea typeface="맑은 고딕"/>
                <a:sym typeface="Wingdings"/>
              </a:rPr>
              <a:t>.</a:t>
            </a:r>
            <a:endParaRPr lang="en-US" altLang="ko-KR" sz="2000" b="1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ko-KR" sz="2000" b="1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457200" lvl="0" indent="-45720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AutoNum type="arabicPeriod"/>
              <a:defRPr/>
            </a:pPr>
            <a:endParaRPr kumimoji="0" lang="en-US" altLang="ko-KR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7176" name="TextBox 7175"/>
          <p:cNvSpPr txBox="1"/>
          <p:nvPr/>
        </p:nvSpPr>
        <p:spPr>
          <a:xfrm>
            <a:off x="680393" y="5154811"/>
            <a:ext cx="7124995" cy="100471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0" lvl="0" indent="0" algn="just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497D">
                  <a:alpha val="100000"/>
                </a:srgbClr>
              </a:buClr>
              <a:buSzPct val="100000"/>
              <a:defRPr/>
            </a:pP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2109069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Box 4099"/>
          <p:cNvSpPr txBox="1"/>
          <p:nvPr/>
        </p:nvSpPr>
        <p:spPr>
          <a:xfrm>
            <a:off x="0" y="0"/>
            <a:ext cx="341268" cy="6853554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101" name="자유형 4100"/>
          <p:cNvSpPr/>
          <p:nvPr/>
        </p:nvSpPr>
        <p:spPr>
          <a:xfrm>
            <a:off x="341268" y="1264992"/>
            <a:ext cx="7832873" cy="1618"/>
          </a:xfrm>
          <a:custGeom>
            <a:avLst/>
            <a:gdLst>
              <a:gd name="T0" fmla="*/ 0 w 4935"/>
              <a:gd name="T1" fmla="*/ 0 h 1"/>
              <a:gd name="T2" fmla="*/ 4935 w 4935"/>
              <a:gd name="T3" fmla="*/ 1 h 1"/>
            </a:gdLst>
            <a:ahLst/>
            <a:cxnLst/>
            <a:rect l="T0" t="T1" r="T2" b="T3"/>
            <a:pathLst>
              <a:path w="4935" h="1">
                <a:moveTo>
                  <a:pt x="0" y="0"/>
                </a:moveTo>
                <a:lnTo>
                  <a:pt x="4935" y="1"/>
                </a:lnTo>
              </a:path>
            </a:pathLst>
          </a:custGeom>
          <a:noFill/>
          <a:ln w="9377" cap="flat" cmpd="sng" algn="ctr">
            <a:solidFill>
              <a:srgbClr val="4A7EBB"/>
            </a:solidFill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102" name="TextBox 4101"/>
          <p:cNvSpPr txBox="1"/>
          <p:nvPr/>
        </p:nvSpPr>
        <p:spPr>
          <a:xfrm>
            <a:off x="520610" y="246043"/>
            <a:ext cx="3787051" cy="75074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ko-KR" altLang="en-US" sz="4400" b="0" i="0" baseline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1</a:t>
            </a:r>
            <a:r>
              <a:rPr kumimoji="1" lang="ko-KR" altLang="en-US" sz="4400" b="0" i="0" baseline="0">
                <a:solidFill>
                  <a:srgbClr val="4F81B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1" lang="ko-KR" altLang="en-US" sz="4400" b="0" i="0" baseline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사건의 개요</a:t>
            </a:r>
            <a:endParaRPr kumimoji="1" lang="ko-KR" altLang="en-US" sz="4400" b="0" i="0">
              <a:solidFill>
                <a:srgbClr val="4F81B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4103" name="TextBox 4102"/>
          <p:cNvSpPr txBox="1"/>
          <p:nvPr/>
        </p:nvSpPr>
        <p:spPr>
          <a:xfrm>
            <a:off x="538080" y="1479276"/>
            <a:ext cx="2455412" cy="39362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0" lang="ko-KR" altLang="en-US" sz="2000" b="1" i="0" baseline="0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가</a:t>
            </a:r>
            <a:r>
              <a:rPr kumimoji="0" lang="ko-KR" altLang="en-US" sz="2000" b="1" i="0" baseline="0" dirty="0">
                <a:solidFill>
                  <a:srgbClr val="1F497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0" lang="ko-KR" altLang="en-US" sz="2000" b="1" i="0" baseline="0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기초사실</a:t>
            </a: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4104" name="TextBox 4103"/>
          <p:cNvSpPr txBox="1"/>
          <p:nvPr/>
        </p:nvSpPr>
        <p:spPr>
          <a:xfrm>
            <a:off x="752364" y="3928325"/>
            <a:ext cx="1726882" cy="77139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0" lang="ko-KR" altLang="en-US" sz="1500" b="1" i="0" baseline="0">
                <a:solidFill>
                  <a:srgbClr val="F8F8F6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피고인은 2021</a:t>
            </a:r>
            <a:r>
              <a:rPr kumimoji="0" lang="ko-KR" altLang="en-US" sz="1500" b="1" i="0" baseline="0">
                <a:solidFill>
                  <a:srgbClr val="F8F8F6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0" lang="ko-KR" altLang="en-US" sz="1500" b="1" i="0" baseline="0">
                <a:solidFill>
                  <a:srgbClr val="F8F8F6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3</a:t>
            </a:r>
            <a:r>
              <a:rPr kumimoji="0" lang="ko-KR" altLang="en-US" sz="1500" b="1" i="0" baseline="0">
                <a:solidFill>
                  <a:srgbClr val="F8F8F6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0" lang="ko-KR" altLang="en-US" sz="1500" b="1" i="0" baseline="0">
                <a:solidFill>
                  <a:srgbClr val="F8F8F6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12</a:t>
            </a:r>
            <a:r>
              <a:rPr kumimoji="0" lang="ko-KR" altLang="en-US" sz="1500" b="1" i="0" baseline="0">
                <a:solidFill>
                  <a:srgbClr val="F8F8F6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0" lang="ko-KR" altLang="en-US" sz="1500" b="1" i="0" baseline="0">
                <a:solidFill>
                  <a:srgbClr val="F8F8F6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18</a:t>
            </a:r>
            <a:r>
              <a:rPr kumimoji="0" lang="ko-KR" altLang="en-US" sz="1500" b="1" i="0" baseline="0">
                <a:solidFill>
                  <a:srgbClr val="F8F8F6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:</a:t>
            </a:r>
            <a:r>
              <a:rPr kumimoji="0" lang="ko-KR" altLang="en-US" sz="1500" b="1" i="0" baseline="0">
                <a:solidFill>
                  <a:srgbClr val="F8F8F6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30경 심ㅇ조 </a:t>
            </a:r>
            <a:endParaRPr kumimoji="0" lang="ko-KR" altLang="en-US" sz="1500" b="1" i="0">
              <a:solidFill>
                <a:srgbClr val="F8F8F6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4105" name="TextBox 4104"/>
          <p:cNvSpPr txBox="1"/>
          <p:nvPr/>
        </p:nvSpPr>
        <p:spPr>
          <a:xfrm>
            <a:off x="520610" y="1872901"/>
            <a:ext cx="8139200" cy="48628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0" marR="0" indent="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508000" algn="l"/>
                <a:tab pos="8382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en-US" altLang="ko-KR" kern="0" spc="-40" dirty="0">
              <a:solidFill>
                <a:srgbClr val="000000"/>
              </a:solidFill>
              <a:effectLst/>
              <a:highlight>
                <a:srgbClr val="FFFFFF"/>
              </a:highlight>
              <a:latin typeface="휴먼명조"/>
              <a:ea typeface="휴먼명조"/>
            </a:endParaRPr>
          </a:p>
          <a:p>
            <a:pPr marL="0" marR="0" indent="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508000" algn="l"/>
                <a:tab pos="8382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B</a:t>
            </a:r>
            <a:r>
              <a:rPr lang="ko-KR" altLang="en-US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직원은 </a:t>
            </a:r>
            <a:r>
              <a:rPr lang="en-US" altLang="ko-KR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2024. 7. 8. A</a:t>
            </a:r>
            <a:r>
              <a:rPr lang="ko-KR" altLang="en-US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집사에게 파일을 넘겨준 것이 마음에 걸려 “다시 보기 좋게 정리해주겠으니 파일을 반환하여 </a:t>
            </a:r>
            <a:r>
              <a:rPr lang="ko-KR" altLang="en-US" kern="0" spc="-4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달라”는</a:t>
            </a:r>
            <a:r>
              <a:rPr lang="ko-KR" altLang="en-US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 취지로 연락하였으나 </a:t>
            </a:r>
            <a:r>
              <a:rPr lang="en-US" altLang="ko-KR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A</a:t>
            </a:r>
            <a:r>
              <a:rPr lang="ko-KR" altLang="en-US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집사는 “그것으로 </a:t>
            </a:r>
            <a:r>
              <a:rPr lang="ko-KR" altLang="en-US" kern="0" spc="-4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충분하다”고</a:t>
            </a:r>
            <a:r>
              <a:rPr lang="ko-KR" altLang="en-US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 답변하며 </a:t>
            </a:r>
            <a:r>
              <a:rPr lang="en-US" altLang="ko-KR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B</a:t>
            </a:r>
            <a:r>
              <a:rPr lang="ko-KR" altLang="en-US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직원의 요청을 거부하였습니다</a:t>
            </a:r>
            <a:r>
              <a:rPr lang="en-US" altLang="ko-KR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. </a:t>
            </a:r>
          </a:p>
          <a:p>
            <a:pPr marL="0" marR="0" indent="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508000" algn="l"/>
                <a:tab pos="8382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en-US" altLang="ko-KR" kern="0" spc="-40" dirty="0">
              <a:solidFill>
                <a:srgbClr val="000000"/>
              </a:solidFill>
              <a:highlight>
                <a:srgbClr val="FFFFFF"/>
              </a:highlight>
              <a:latin typeface="휴먼명조"/>
              <a:ea typeface="휴먼명조"/>
            </a:endParaRPr>
          </a:p>
          <a:p>
            <a:pPr algn="just" fontAlgn="base">
              <a:lnSpc>
                <a:spcPct val="130000"/>
              </a:lnSpc>
              <a:tabLst>
                <a:tab pos="508000" algn="l"/>
                <a:tab pos="8382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B</a:t>
            </a:r>
            <a:r>
              <a:rPr lang="ko-KR" altLang="en-US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직원은 교회에서 업무를 담당하면서 단 한 번도 기부금 영수증과 관련한 파일을 외부에 제공한 사실은 없었기 때문에 무언가 잘못되었다는 사실을 자각하여 </a:t>
            </a:r>
            <a:r>
              <a:rPr lang="en-US" altLang="ko-KR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2024. 7. 12. </a:t>
            </a:r>
            <a:r>
              <a:rPr lang="ko-KR" altLang="en-US" kern="0" spc="-4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권대현</a:t>
            </a:r>
            <a:r>
              <a:rPr lang="ko-KR" altLang="en-US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 위임목사에게 이 사실을 알렸습니다</a:t>
            </a:r>
            <a:r>
              <a:rPr lang="en-US" altLang="ko-KR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.</a:t>
            </a:r>
          </a:p>
          <a:p>
            <a:pPr marL="0" marR="0" indent="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508000" algn="l"/>
                <a:tab pos="8382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en-US" altLang="ko-KR" kern="0" spc="-40" dirty="0">
              <a:solidFill>
                <a:srgbClr val="000000"/>
              </a:solidFill>
              <a:effectLst/>
              <a:highlight>
                <a:srgbClr val="FFFFFF"/>
              </a:highlight>
              <a:latin typeface="휴먼명조"/>
              <a:ea typeface="휴먼명조"/>
            </a:endParaRPr>
          </a:p>
          <a:p>
            <a:pPr marL="0" marR="0" indent="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508000" algn="l"/>
                <a:tab pos="8382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6537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TextBox 7174"/>
          <p:cNvSpPr txBox="1"/>
          <p:nvPr/>
        </p:nvSpPr>
        <p:spPr>
          <a:xfrm>
            <a:off x="538080" y="1555467"/>
            <a:ext cx="7703153" cy="39836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457200" lvl="0" indent="-45720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AutoNum type="arabicPeriod"/>
              <a:defRPr/>
            </a:pPr>
            <a:endParaRPr kumimoji="0" lang="en-US" altLang="ko-KR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7176" name="TextBox 7175"/>
          <p:cNvSpPr txBox="1"/>
          <p:nvPr/>
        </p:nvSpPr>
        <p:spPr>
          <a:xfrm>
            <a:off x="680393" y="5154811"/>
            <a:ext cx="7124995" cy="100471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0" lvl="0" indent="0" algn="just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497D">
                  <a:alpha val="100000"/>
                </a:srgbClr>
              </a:buClr>
              <a:buSzPct val="100000"/>
              <a:defRPr/>
            </a:pP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2A685CFB-0E42-0D91-CC5E-4F1F01140D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576937" cy="6853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470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TextBox 7174"/>
          <p:cNvSpPr txBox="1"/>
          <p:nvPr/>
        </p:nvSpPr>
        <p:spPr>
          <a:xfrm>
            <a:off x="538080" y="1555467"/>
            <a:ext cx="7703153" cy="39836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457200" lvl="0" indent="-45720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AutoNum type="arabicPeriod"/>
              <a:defRPr/>
            </a:pPr>
            <a:endParaRPr kumimoji="0" lang="en-US" altLang="ko-KR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lvl="0" algn="just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7176" name="TextBox 7175"/>
          <p:cNvSpPr txBox="1"/>
          <p:nvPr/>
        </p:nvSpPr>
        <p:spPr>
          <a:xfrm>
            <a:off x="680393" y="5154811"/>
            <a:ext cx="7124995" cy="100471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0" lvl="0" indent="0" algn="just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497D">
                  <a:alpha val="100000"/>
                </a:srgbClr>
              </a:buClr>
              <a:buSzPct val="100000"/>
              <a:defRPr/>
            </a:pP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20A88C65-1DB0-562D-041C-C02D86FD99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9095" y="1448859"/>
            <a:ext cx="6519460" cy="39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691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Box 4099"/>
          <p:cNvSpPr txBox="1"/>
          <p:nvPr/>
        </p:nvSpPr>
        <p:spPr>
          <a:xfrm>
            <a:off x="0" y="0"/>
            <a:ext cx="341268" cy="6853554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101" name="자유형 4100"/>
          <p:cNvSpPr/>
          <p:nvPr/>
        </p:nvSpPr>
        <p:spPr>
          <a:xfrm>
            <a:off x="341268" y="1264992"/>
            <a:ext cx="7832873" cy="1618"/>
          </a:xfrm>
          <a:custGeom>
            <a:avLst/>
            <a:gdLst>
              <a:gd name="T0" fmla="*/ 0 w 4935"/>
              <a:gd name="T1" fmla="*/ 0 h 1"/>
              <a:gd name="T2" fmla="*/ 4935 w 4935"/>
              <a:gd name="T3" fmla="*/ 1 h 1"/>
            </a:gdLst>
            <a:ahLst/>
            <a:cxnLst/>
            <a:rect l="T0" t="T1" r="T2" b="T3"/>
            <a:pathLst>
              <a:path w="4935" h="1">
                <a:moveTo>
                  <a:pt x="0" y="0"/>
                </a:moveTo>
                <a:lnTo>
                  <a:pt x="4935" y="1"/>
                </a:lnTo>
              </a:path>
            </a:pathLst>
          </a:custGeom>
          <a:noFill/>
          <a:ln w="9377" cap="flat" cmpd="sng" algn="ctr">
            <a:solidFill>
              <a:srgbClr val="4A7EBB"/>
            </a:solidFill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102" name="TextBox 4101"/>
          <p:cNvSpPr txBox="1"/>
          <p:nvPr/>
        </p:nvSpPr>
        <p:spPr>
          <a:xfrm>
            <a:off x="520610" y="246043"/>
            <a:ext cx="3787051" cy="75074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ko-KR" altLang="en-US" sz="4400" b="0" i="0" baseline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1</a:t>
            </a:r>
            <a:r>
              <a:rPr kumimoji="1" lang="ko-KR" altLang="en-US" sz="4400" b="0" i="0" baseline="0">
                <a:solidFill>
                  <a:srgbClr val="4F81B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1" lang="ko-KR" altLang="en-US" sz="4400" b="0" i="0" baseline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사건의 개요</a:t>
            </a:r>
            <a:endParaRPr kumimoji="1" lang="ko-KR" altLang="en-US" sz="4400" b="0" i="0">
              <a:solidFill>
                <a:srgbClr val="4F81B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4103" name="TextBox 4102"/>
          <p:cNvSpPr txBox="1"/>
          <p:nvPr/>
        </p:nvSpPr>
        <p:spPr>
          <a:xfrm>
            <a:off x="538080" y="1479276"/>
            <a:ext cx="2455412" cy="39362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0" lang="ko-KR" altLang="en-US" sz="2000" b="1" i="0" baseline="0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가</a:t>
            </a:r>
            <a:r>
              <a:rPr kumimoji="0" lang="ko-KR" altLang="en-US" sz="2000" b="1" i="0" baseline="0" dirty="0">
                <a:solidFill>
                  <a:srgbClr val="1F497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0" lang="ko-KR" altLang="en-US" sz="2000" b="1" i="0" baseline="0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기초사실</a:t>
            </a: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4104" name="TextBox 4103"/>
          <p:cNvSpPr txBox="1"/>
          <p:nvPr/>
        </p:nvSpPr>
        <p:spPr>
          <a:xfrm>
            <a:off x="752364" y="3928325"/>
            <a:ext cx="1726882" cy="77139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0" lang="ko-KR" altLang="en-US" sz="1500" b="1" i="0" baseline="0">
                <a:solidFill>
                  <a:srgbClr val="F8F8F6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피고인은 2021</a:t>
            </a:r>
            <a:r>
              <a:rPr kumimoji="0" lang="ko-KR" altLang="en-US" sz="1500" b="1" i="0" baseline="0">
                <a:solidFill>
                  <a:srgbClr val="F8F8F6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0" lang="ko-KR" altLang="en-US" sz="1500" b="1" i="0" baseline="0">
                <a:solidFill>
                  <a:srgbClr val="F8F8F6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3</a:t>
            </a:r>
            <a:r>
              <a:rPr kumimoji="0" lang="ko-KR" altLang="en-US" sz="1500" b="1" i="0" baseline="0">
                <a:solidFill>
                  <a:srgbClr val="F8F8F6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0" lang="ko-KR" altLang="en-US" sz="1500" b="1" i="0" baseline="0">
                <a:solidFill>
                  <a:srgbClr val="F8F8F6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12</a:t>
            </a:r>
            <a:r>
              <a:rPr kumimoji="0" lang="ko-KR" altLang="en-US" sz="1500" b="1" i="0" baseline="0">
                <a:solidFill>
                  <a:srgbClr val="F8F8F6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0" lang="ko-KR" altLang="en-US" sz="1500" b="1" i="0" baseline="0">
                <a:solidFill>
                  <a:srgbClr val="F8F8F6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18</a:t>
            </a:r>
            <a:r>
              <a:rPr kumimoji="0" lang="ko-KR" altLang="en-US" sz="1500" b="1" i="0" baseline="0">
                <a:solidFill>
                  <a:srgbClr val="F8F8F6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:</a:t>
            </a:r>
            <a:r>
              <a:rPr kumimoji="0" lang="ko-KR" altLang="en-US" sz="1500" b="1" i="0" baseline="0">
                <a:solidFill>
                  <a:srgbClr val="F8F8F6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30경 심ㅇ조 </a:t>
            </a:r>
            <a:endParaRPr kumimoji="0" lang="ko-KR" altLang="en-US" sz="1500" b="1" i="0">
              <a:solidFill>
                <a:srgbClr val="F8F8F6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4105" name="TextBox 4104"/>
          <p:cNvSpPr txBox="1"/>
          <p:nvPr/>
        </p:nvSpPr>
        <p:spPr>
          <a:xfrm>
            <a:off x="499225" y="1872901"/>
            <a:ext cx="8139200" cy="48628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0" marR="0" indent="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508000" algn="l"/>
                <a:tab pos="8382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en-US" altLang="ko-KR" kern="0" spc="-40" dirty="0">
              <a:solidFill>
                <a:srgbClr val="000000"/>
              </a:solidFill>
              <a:effectLst/>
              <a:highlight>
                <a:srgbClr val="FFFFFF"/>
              </a:highlight>
              <a:latin typeface="휴먼명조"/>
              <a:ea typeface="휴먼명조"/>
            </a:endParaRPr>
          </a:p>
          <a:p>
            <a:pPr marL="0" marR="0" indent="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508000" algn="l"/>
                <a:tab pos="8382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kern="0" spc="-40" dirty="0" err="1">
                <a:solidFill>
                  <a:srgbClr val="000000"/>
                </a:solidFill>
                <a:highlight>
                  <a:srgbClr val="FFFFFF"/>
                </a:highlight>
                <a:latin typeface="휴먼명조"/>
                <a:ea typeface="휴먼명조"/>
              </a:rPr>
              <a:t>권대현</a:t>
            </a:r>
            <a:r>
              <a:rPr lang="ko-KR" altLang="en-US" kern="0" spc="-40" dirty="0">
                <a:solidFill>
                  <a:srgbClr val="000000"/>
                </a:solidFill>
                <a:highlight>
                  <a:srgbClr val="FFFFFF"/>
                </a:highlight>
                <a:latin typeface="휴먼명조"/>
                <a:ea typeface="휴먼명조"/>
              </a:rPr>
              <a:t> 위임목사가 문제의 심각성을 인지하고 유출된 파일들의 복원을 요구하자 </a:t>
            </a:r>
            <a:r>
              <a:rPr lang="en-US" altLang="ko-KR" kern="0" spc="-40" dirty="0">
                <a:solidFill>
                  <a:srgbClr val="000000"/>
                </a:solidFill>
                <a:highlight>
                  <a:srgbClr val="FFFFFF"/>
                </a:highlight>
                <a:latin typeface="휴먼명조"/>
                <a:ea typeface="휴먼명조"/>
              </a:rPr>
              <a:t>2024. 7. 13. A</a:t>
            </a:r>
            <a:r>
              <a:rPr lang="ko-KR" altLang="en-US" kern="0" spc="-40" dirty="0">
                <a:solidFill>
                  <a:srgbClr val="000000"/>
                </a:solidFill>
                <a:highlight>
                  <a:srgbClr val="FFFFFF"/>
                </a:highlight>
                <a:latin typeface="휴먼명조"/>
                <a:ea typeface="휴먼명조"/>
              </a:rPr>
              <a:t>집사는 </a:t>
            </a:r>
            <a:r>
              <a:rPr lang="en-US" altLang="ko-KR" kern="0" spc="-40" dirty="0">
                <a:solidFill>
                  <a:srgbClr val="000000"/>
                </a:solidFill>
                <a:highlight>
                  <a:srgbClr val="FFFFFF"/>
                </a:highlight>
                <a:latin typeface="휴먼명조"/>
                <a:ea typeface="휴먼명조"/>
              </a:rPr>
              <a:t>USB</a:t>
            </a:r>
            <a:r>
              <a:rPr lang="ko-KR" altLang="en-US" kern="0" spc="-40" dirty="0">
                <a:solidFill>
                  <a:srgbClr val="000000"/>
                </a:solidFill>
                <a:highlight>
                  <a:srgbClr val="FFFFFF"/>
                </a:highlight>
                <a:latin typeface="휴먼명조"/>
                <a:ea typeface="휴먼명조"/>
              </a:rPr>
              <a:t>를 가져와서 파일을 다시 복사했습니다</a:t>
            </a:r>
            <a:r>
              <a:rPr lang="en-US" altLang="ko-KR" kern="0" spc="-40" dirty="0">
                <a:solidFill>
                  <a:srgbClr val="000000"/>
                </a:solidFill>
                <a:highlight>
                  <a:srgbClr val="FFFFFF"/>
                </a:highlight>
                <a:latin typeface="휴먼명조"/>
                <a:ea typeface="휴먼명조"/>
              </a:rPr>
              <a:t>(</a:t>
            </a:r>
            <a:r>
              <a:rPr lang="ko-KR" altLang="en-US" kern="0" spc="-40" dirty="0">
                <a:solidFill>
                  <a:srgbClr val="000000"/>
                </a:solidFill>
                <a:highlight>
                  <a:srgbClr val="FFFFFF"/>
                </a:highlight>
                <a:latin typeface="휴먼명조"/>
                <a:ea typeface="휴먼명조"/>
              </a:rPr>
              <a:t>기존 파일이 변형되었는지</a:t>
            </a:r>
            <a:r>
              <a:rPr lang="en-US" altLang="ko-KR" kern="0" spc="-40" dirty="0">
                <a:solidFill>
                  <a:srgbClr val="000000"/>
                </a:solidFill>
                <a:highlight>
                  <a:srgbClr val="FFFFFF"/>
                </a:highlight>
                <a:latin typeface="휴먼명조"/>
                <a:ea typeface="휴먼명조"/>
              </a:rPr>
              <a:t>, </a:t>
            </a:r>
            <a:r>
              <a:rPr lang="ko-KR" altLang="en-US" kern="0" spc="-40" dirty="0">
                <a:solidFill>
                  <a:srgbClr val="000000"/>
                </a:solidFill>
                <a:highlight>
                  <a:srgbClr val="FFFFFF"/>
                </a:highlight>
                <a:latin typeface="휴먼명조"/>
                <a:ea typeface="휴먼명조"/>
              </a:rPr>
              <a:t>모두 돌아왔는지 알 수 없음</a:t>
            </a:r>
            <a:r>
              <a:rPr lang="en-US" altLang="ko-KR" kern="0" spc="-40" dirty="0">
                <a:solidFill>
                  <a:srgbClr val="000000"/>
                </a:solidFill>
                <a:highlight>
                  <a:srgbClr val="FFFFFF"/>
                </a:highlight>
                <a:latin typeface="휴먼명조"/>
                <a:ea typeface="휴먼명조"/>
              </a:rPr>
              <a:t>). </a:t>
            </a:r>
            <a:r>
              <a:rPr lang="ko-KR" altLang="en-US" kern="0" spc="-40" dirty="0">
                <a:solidFill>
                  <a:srgbClr val="000000"/>
                </a:solidFill>
                <a:highlight>
                  <a:srgbClr val="FFFFFF"/>
                </a:highlight>
                <a:latin typeface="휴먼명조"/>
                <a:ea typeface="휴먼명조"/>
              </a:rPr>
              <a:t>그러나 기존에 있었던 헌금통계파일은 여전히 사무실 컴퓨터에 돌아오지 않은 상태입니다</a:t>
            </a:r>
            <a:r>
              <a:rPr lang="en-US" altLang="ko-KR" kern="0" spc="-40" dirty="0">
                <a:solidFill>
                  <a:srgbClr val="000000"/>
                </a:solidFill>
                <a:highlight>
                  <a:srgbClr val="FFFFFF"/>
                </a:highlight>
                <a:latin typeface="휴먼명조"/>
                <a:ea typeface="휴먼명조"/>
              </a:rPr>
              <a:t>.</a:t>
            </a:r>
          </a:p>
          <a:p>
            <a:pPr marL="0" marR="0" indent="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508000" algn="l"/>
                <a:tab pos="8382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en-US" altLang="ko-KR" kern="0" spc="-40" dirty="0">
              <a:solidFill>
                <a:srgbClr val="000000"/>
              </a:solidFill>
              <a:effectLst/>
              <a:highlight>
                <a:srgbClr val="FFFFFF"/>
              </a:highlight>
              <a:latin typeface="휴먼명조"/>
              <a:ea typeface="휴먼명조"/>
            </a:endParaRPr>
          </a:p>
          <a:p>
            <a:pPr marL="0" marR="0" indent="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508000" algn="l"/>
                <a:tab pos="8382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이로 인해 </a:t>
            </a:r>
            <a:r>
              <a:rPr lang="ko-KR" altLang="en-US" kern="0" spc="-4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권대현</a:t>
            </a:r>
            <a:r>
              <a:rPr lang="ko-KR" altLang="en-US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 위임목사는 문제의 심각성을 인지하고 </a:t>
            </a:r>
            <a:r>
              <a:rPr lang="ko-KR" altLang="en-US" kern="0" spc="-4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당회를</a:t>
            </a:r>
            <a:r>
              <a:rPr lang="ko-KR" altLang="en-US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 소집하여 </a:t>
            </a:r>
            <a:r>
              <a:rPr lang="en-US" altLang="ko-KR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4</a:t>
            </a:r>
            <a:r>
              <a:rPr lang="ko-KR" altLang="en-US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차례</a:t>
            </a:r>
            <a:r>
              <a:rPr lang="en-US" altLang="ko-KR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(2024. 7. 27., 8. 10., 8. 11., 8. </a:t>
            </a:r>
            <a:r>
              <a:rPr lang="en-US" altLang="ko-KR" kern="0" spc="-4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14.)</a:t>
            </a:r>
            <a:r>
              <a:rPr lang="ko-KR" altLang="en-US" kern="0" spc="-4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의 </a:t>
            </a:r>
            <a:r>
              <a:rPr lang="ko-KR" altLang="en-US" kern="0" spc="-4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당회를</a:t>
            </a:r>
            <a:r>
              <a:rPr lang="ko-KR" altLang="en-US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 거쳤으며</a:t>
            </a:r>
            <a:r>
              <a:rPr lang="en-US" altLang="ko-KR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, </a:t>
            </a:r>
            <a:r>
              <a:rPr lang="ko-KR" altLang="en-US" kern="0" spc="-4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당회는</a:t>
            </a:r>
            <a:r>
              <a:rPr lang="ko-KR" altLang="en-US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 </a:t>
            </a:r>
            <a:r>
              <a:rPr lang="en-US" altLang="ko-KR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A</a:t>
            </a:r>
            <a:r>
              <a:rPr lang="ko-KR" altLang="en-US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집사에 대하여 개인정보보호법 위반혐의에 대하여 수사기관에 수사를 의뢰하기로 하는 결의를 하였습니다</a:t>
            </a:r>
            <a:r>
              <a:rPr lang="en-US" altLang="ko-KR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.</a:t>
            </a:r>
          </a:p>
          <a:p>
            <a:pPr marL="0" marR="0" indent="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508000" algn="l"/>
                <a:tab pos="8382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en-US" altLang="ko-KR" kern="0" spc="-40" dirty="0">
              <a:solidFill>
                <a:srgbClr val="000000"/>
              </a:solidFill>
              <a:highlight>
                <a:srgbClr val="FFFFFF"/>
              </a:highlight>
              <a:latin typeface="휴먼명조"/>
            </a:endParaRPr>
          </a:p>
          <a:p>
            <a:pPr marL="0" marR="0" indent="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508000" algn="l"/>
                <a:tab pos="8382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tabLst>
                <a:tab pos="508000" algn="l"/>
                <a:tab pos="8382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kumimoji="1" lang="ko-KR" altLang="en-US" sz="1800" b="0" i="0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3880538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Box 5123"/>
          <p:cNvSpPr txBox="1"/>
          <p:nvPr/>
        </p:nvSpPr>
        <p:spPr>
          <a:xfrm>
            <a:off x="0" y="0"/>
            <a:ext cx="341268" cy="6853554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125" name="자유형 5124"/>
          <p:cNvSpPr/>
          <p:nvPr/>
        </p:nvSpPr>
        <p:spPr>
          <a:xfrm>
            <a:off x="341268" y="1264992"/>
            <a:ext cx="7832873" cy="1618"/>
          </a:xfrm>
          <a:custGeom>
            <a:avLst/>
            <a:gdLst>
              <a:gd name="T0" fmla="*/ 0 w 4935"/>
              <a:gd name="T1" fmla="*/ 0 h 1"/>
              <a:gd name="T2" fmla="*/ 4935 w 4935"/>
              <a:gd name="T3" fmla="*/ 1 h 1"/>
            </a:gdLst>
            <a:ahLst/>
            <a:cxnLst/>
            <a:rect l="T0" t="T1" r="T2" b="T3"/>
            <a:pathLst>
              <a:path w="4935" h="1">
                <a:moveTo>
                  <a:pt x="0" y="0"/>
                </a:moveTo>
                <a:lnTo>
                  <a:pt x="4935" y="1"/>
                </a:lnTo>
              </a:path>
            </a:pathLst>
          </a:custGeom>
          <a:noFill/>
          <a:ln w="9377" cap="flat" cmpd="sng" algn="ctr">
            <a:solidFill>
              <a:srgbClr val="4A7EBB"/>
            </a:solidFill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126" name="TextBox 5125"/>
          <p:cNvSpPr txBox="1"/>
          <p:nvPr/>
        </p:nvSpPr>
        <p:spPr>
          <a:xfrm>
            <a:off x="520610" y="246043"/>
            <a:ext cx="3787051" cy="75074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ko-KR" altLang="en-US" sz="4400" b="0" i="0" baseline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1</a:t>
            </a:r>
            <a:r>
              <a:rPr kumimoji="1" lang="ko-KR" altLang="en-US" sz="4400" b="0" i="0" baseline="0">
                <a:solidFill>
                  <a:srgbClr val="4F81B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1" lang="ko-KR" altLang="en-US" sz="4400" b="0" i="0" baseline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사건의 개요</a:t>
            </a:r>
            <a:endParaRPr kumimoji="1" lang="ko-KR" altLang="en-US" sz="4400" b="0" i="0">
              <a:solidFill>
                <a:srgbClr val="4F81B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5127" name="TextBox 5126"/>
          <p:cNvSpPr txBox="1"/>
          <p:nvPr/>
        </p:nvSpPr>
        <p:spPr>
          <a:xfrm>
            <a:off x="538080" y="1479276"/>
            <a:ext cx="2703019" cy="39362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0" lang="ko-KR" altLang="en-US" sz="2000" b="1" i="0" baseline="0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나</a:t>
            </a:r>
            <a:r>
              <a:rPr kumimoji="0" lang="ko-KR" altLang="en-US" sz="2000" b="1" i="0" baseline="0" dirty="0">
                <a:solidFill>
                  <a:srgbClr val="1F497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0" lang="ko-KR" altLang="en-US" sz="2000" b="1" i="0" baseline="0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이 사건의 쟁점</a:t>
            </a: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5128" name="TextBox 5127"/>
          <p:cNvSpPr txBox="1"/>
          <p:nvPr/>
        </p:nvSpPr>
        <p:spPr>
          <a:xfrm>
            <a:off x="569785" y="2210987"/>
            <a:ext cx="8139255" cy="85559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ko-KR" altLang="en-US" sz="1800" b="0" i="0" baseline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이 사건은 </a:t>
            </a:r>
            <a:r>
              <a:rPr kumimoji="1" lang="en-US" altLang="ko-KR" sz="1800" b="0" i="0" baseline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‘</a:t>
            </a:r>
            <a:r>
              <a:rPr kumimoji="1" lang="ko-KR" altLang="en-US" sz="1800" b="0" i="0" baseline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광주제일교회와 온 성도가 개인정보보호법에 따른 </a:t>
            </a:r>
            <a:r>
              <a:rPr kumimoji="1" lang="ko-KR" altLang="en-US" sz="1800" b="0" i="0" baseline="0" dirty="0" err="1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양벌규정</a:t>
            </a:r>
            <a:r>
              <a:rPr kumimoji="1" lang="ko-KR" altLang="en-US" sz="1800" b="0" i="0" baseline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책임을 피하기 위한 적절한 조치를 하였는가</a:t>
            </a:r>
            <a:r>
              <a:rPr kumimoji="1" lang="en-US" altLang="ko-KR" sz="1800" b="0" i="0" baseline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’</a:t>
            </a:r>
            <a:r>
              <a:rPr kumimoji="1" lang="ko-KR" altLang="en-US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가 문제되고 있습니다</a:t>
            </a:r>
            <a:r>
              <a:rPr kumimoji="1" lang="en-US" altLang="ko-KR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</a:t>
            </a: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kumimoji="1" lang="en-US" altLang="ko-KR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kumimoji="1" lang="ko-KR" altLang="en-US" sz="1800" b="0" i="0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Box 5123"/>
          <p:cNvSpPr txBox="1"/>
          <p:nvPr/>
        </p:nvSpPr>
        <p:spPr>
          <a:xfrm>
            <a:off x="0" y="0"/>
            <a:ext cx="341268" cy="6853554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125" name="자유형 5124"/>
          <p:cNvSpPr/>
          <p:nvPr/>
        </p:nvSpPr>
        <p:spPr>
          <a:xfrm>
            <a:off x="341268" y="1264992"/>
            <a:ext cx="7832873" cy="1618"/>
          </a:xfrm>
          <a:custGeom>
            <a:avLst/>
            <a:gdLst>
              <a:gd name="T0" fmla="*/ 0 w 4935"/>
              <a:gd name="T1" fmla="*/ 0 h 1"/>
              <a:gd name="T2" fmla="*/ 4935 w 4935"/>
              <a:gd name="T3" fmla="*/ 1 h 1"/>
            </a:gdLst>
            <a:ahLst/>
            <a:cxnLst/>
            <a:rect l="T0" t="T1" r="T2" b="T3"/>
            <a:pathLst>
              <a:path w="4935" h="1">
                <a:moveTo>
                  <a:pt x="0" y="0"/>
                </a:moveTo>
                <a:lnTo>
                  <a:pt x="4935" y="1"/>
                </a:lnTo>
              </a:path>
            </a:pathLst>
          </a:custGeom>
          <a:noFill/>
          <a:ln w="9377" cap="flat" cmpd="sng" algn="ctr">
            <a:solidFill>
              <a:srgbClr val="4A7EBB"/>
            </a:solidFill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126" name="TextBox 5125"/>
          <p:cNvSpPr txBox="1"/>
          <p:nvPr/>
        </p:nvSpPr>
        <p:spPr>
          <a:xfrm>
            <a:off x="520610" y="246043"/>
            <a:ext cx="3787051" cy="75074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ko-KR" altLang="en-US" sz="4400" b="0" i="0" baseline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1</a:t>
            </a:r>
            <a:r>
              <a:rPr kumimoji="1" lang="ko-KR" altLang="en-US" sz="4400" b="0" i="0" baseline="0">
                <a:solidFill>
                  <a:srgbClr val="4F81B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1" lang="ko-KR" altLang="en-US" sz="4400" b="0" i="0" baseline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사건의 개요</a:t>
            </a:r>
            <a:endParaRPr kumimoji="1" lang="ko-KR" altLang="en-US" sz="4400" b="0" i="0">
              <a:solidFill>
                <a:srgbClr val="4F81B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5127" name="TextBox 5126"/>
          <p:cNvSpPr txBox="1"/>
          <p:nvPr/>
        </p:nvSpPr>
        <p:spPr>
          <a:xfrm>
            <a:off x="538080" y="1479276"/>
            <a:ext cx="2703019" cy="39362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0" lang="ko-KR" altLang="en-US" sz="2000" b="1" i="0" baseline="0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다</a:t>
            </a:r>
            <a:r>
              <a:rPr kumimoji="0" lang="ko-KR" altLang="en-US" sz="2000" b="1" i="0" baseline="0" dirty="0">
                <a:solidFill>
                  <a:srgbClr val="1F497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0" lang="ko-KR" altLang="en-US" sz="2000" b="1" i="0" baseline="0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</a:t>
            </a:r>
            <a:r>
              <a:rPr lang="ko-KR" altLang="en-US" sz="2000" b="1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관련 법률 및 판례</a:t>
            </a: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5128" name="TextBox 5127"/>
          <p:cNvSpPr txBox="1"/>
          <p:nvPr/>
        </p:nvSpPr>
        <p:spPr>
          <a:xfrm>
            <a:off x="569785" y="2210987"/>
            <a:ext cx="8139255" cy="85559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개인정보처리자는 정보주체의 동의를 받지 아니하고 </a:t>
            </a:r>
            <a:r>
              <a:rPr lang="ko-KR" altLang="en-US" sz="1800" kern="0" spc="-40" dirty="0">
                <a:effectLst/>
                <a:highlight>
                  <a:srgbClr val="FFFFFF"/>
                </a:highlight>
                <a:latin typeface="휴먼명조"/>
                <a:ea typeface="휴먼명조"/>
              </a:rPr>
              <a:t>개인정보를 제</a:t>
            </a:r>
            <a:r>
              <a:rPr lang="en-US" altLang="ko-KR" sz="1800" kern="0" spc="-40" dirty="0">
                <a:effectLst/>
                <a:highlight>
                  <a:srgbClr val="FFFFFF"/>
                </a:highlight>
                <a:latin typeface="휴먼명조"/>
                <a:ea typeface="휴먼명조"/>
              </a:rPr>
              <a:t>3</a:t>
            </a:r>
            <a:r>
              <a:rPr lang="ko-KR" altLang="en-US" sz="1800" kern="0" spc="-40" dirty="0"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자에게 제공하여서는 아니 되고</a:t>
            </a:r>
            <a:r>
              <a:rPr lang="en-US" altLang="ko-KR" sz="1800" kern="0" spc="-40" dirty="0">
                <a:effectLst/>
                <a:highlight>
                  <a:srgbClr val="FFFFFF"/>
                </a:highlight>
                <a:latin typeface="휴먼명조"/>
                <a:ea typeface="휴먼명조"/>
              </a:rPr>
              <a:t>, </a:t>
            </a:r>
            <a:r>
              <a:rPr lang="ko-KR" altLang="en-US" sz="1800" b="1" kern="0" spc="-4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그 사정을 아는 제</a:t>
            </a:r>
            <a:r>
              <a:rPr lang="en-US" altLang="ko-KR" sz="1800" b="1" kern="0" spc="-4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3</a:t>
            </a:r>
            <a:r>
              <a:rPr lang="ko-KR" altLang="en-US" sz="1800" b="1" kern="0" spc="-4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자는 개인정보처리자로부터 개인정보를 제공받아서는 아니 됩니다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(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개인정보보호법 제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71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조 제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1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호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)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kumimoji="1" lang="en-US" altLang="ko-KR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kumimoji="1" lang="en-US" altLang="ko-KR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kumimoji="1" lang="ko-KR" altLang="en-US" sz="1800" b="0" i="0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456023-9B29-3983-8CDB-0FEC20C89D3D}"/>
              </a:ext>
            </a:extLst>
          </p:cNvPr>
          <p:cNvSpPr txBox="1"/>
          <p:nvPr/>
        </p:nvSpPr>
        <p:spPr>
          <a:xfrm>
            <a:off x="572124" y="3362464"/>
            <a:ext cx="8139255" cy="85559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0" marR="0" indent="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508000" algn="l"/>
                <a:tab pos="8382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개인정보 보호법에서 정한 개인정보란 살아있는 개인에 관한 정보로서 영상 등을 통하여 </a:t>
            </a:r>
            <a:r>
              <a:rPr lang="ko-KR" altLang="en-US" sz="1800" kern="0" spc="-4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개인을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 알아볼 수 있는 정보를 말하고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(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제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2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조 제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1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호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), 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그 </a:t>
            </a:r>
            <a:r>
              <a:rPr lang="ko-KR" altLang="en-US" sz="1800" kern="0" spc="-4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처리란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 개인정보의 수집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, 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생성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, 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저장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, 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검색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, 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이용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, 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제공 등의 행위를 말하며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(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제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2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조 제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2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호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), </a:t>
            </a:r>
            <a:r>
              <a:rPr lang="ko-KR" altLang="en-US" sz="1800" kern="0" spc="-4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개인정보파일이란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 개인정보를 쉽게 검색할 수 있도록 일정한 규칙에 따라 체계적으로 배열하거나 구성한 개인정보의 집합물을 말하고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(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제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2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조 제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4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호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), 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개인정보처리자란 업무를 목적으로 개인정보파일을 운용하기 위하여 스스로 또는 다른 사람을 통하여 개인정보를 처리하는 개인 등을 말하며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(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제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2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조 제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5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호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), 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교회는 개인정보 보호법에서 정한 개인정보처리자에 해당합니다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(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대법원 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2017. 11. 9. 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선고 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2017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도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9388 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판결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)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17411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Box 5123"/>
          <p:cNvSpPr txBox="1"/>
          <p:nvPr/>
        </p:nvSpPr>
        <p:spPr>
          <a:xfrm>
            <a:off x="0" y="0"/>
            <a:ext cx="341268" cy="6853554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125" name="자유형 5124"/>
          <p:cNvSpPr/>
          <p:nvPr/>
        </p:nvSpPr>
        <p:spPr>
          <a:xfrm>
            <a:off x="341268" y="1264992"/>
            <a:ext cx="7832873" cy="1618"/>
          </a:xfrm>
          <a:custGeom>
            <a:avLst/>
            <a:gdLst>
              <a:gd name="T0" fmla="*/ 0 w 4935"/>
              <a:gd name="T1" fmla="*/ 0 h 1"/>
              <a:gd name="T2" fmla="*/ 4935 w 4935"/>
              <a:gd name="T3" fmla="*/ 1 h 1"/>
            </a:gdLst>
            <a:ahLst/>
            <a:cxnLst/>
            <a:rect l="T0" t="T1" r="T2" b="T3"/>
            <a:pathLst>
              <a:path w="4935" h="1">
                <a:moveTo>
                  <a:pt x="0" y="0"/>
                </a:moveTo>
                <a:lnTo>
                  <a:pt x="4935" y="1"/>
                </a:lnTo>
              </a:path>
            </a:pathLst>
          </a:custGeom>
          <a:noFill/>
          <a:ln w="9377" cap="flat" cmpd="sng" algn="ctr">
            <a:solidFill>
              <a:srgbClr val="4A7EBB"/>
            </a:solidFill>
            <a:prstDash val="solid"/>
            <a:round/>
          </a:ln>
        </p:spPr>
        <p:txBody>
          <a:bodyPr vert="horz" wrap="none" lIns="91440" tIns="45720" rIns="91440" bIns="45720" anchor="t">
            <a:noAutofit/>
          </a:bodyPr>
          <a:lstStyle/>
          <a:p>
            <a:pPr lvl="0" algn="l">
              <a:buNone/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126" name="TextBox 5125"/>
          <p:cNvSpPr txBox="1"/>
          <p:nvPr/>
        </p:nvSpPr>
        <p:spPr>
          <a:xfrm>
            <a:off x="520610" y="246043"/>
            <a:ext cx="3787051" cy="75074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ko-KR" altLang="en-US" sz="4400" b="0" i="0" baseline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1</a:t>
            </a:r>
            <a:r>
              <a:rPr kumimoji="1" lang="ko-KR" altLang="en-US" sz="4400" b="0" i="0" baseline="0">
                <a:solidFill>
                  <a:srgbClr val="4F81B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1" lang="ko-KR" altLang="en-US" sz="4400" b="0" i="0" baseline="0">
                <a:solidFill>
                  <a:srgbClr val="4F81B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사건의 개요</a:t>
            </a:r>
            <a:endParaRPr kumimoji="1" lang="ko-KR" altLang="en-US" sz="4400" b="0" i="0">
              <a:solidFill>
                <a:srgbClr val="4F81B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5127" name="TextBox 5126"/>
          <p:cNvSpPr txBox="1"/>
          <p:nvPr/>
        </p:nvSpPr>
        <p:spPr>
          <a:xfrm>
            <a:off x="538080" y="1479276"/>
            <a:ext cx="2703019" cy="39362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306" tIns="45597" rIns="91306" bIns="45597" anchor="t">
            <a:noAutofit/>
          </a:bodyPr>
          <a:lstStyle/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ko-KR" altLang="en-US" sz="2000" b="1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라</a:t>
            </a:r>
            <a:r>
              <a:rPr kumimoji="0" lang="ko-KR" altLang="en-US" sz="2000" b="1" i="0" baseline="0" dirty="0">
                <a:solidFill>
                  <a:srgbClr val="1F497D">
                    <a:alpha val="100000"/>
                  </a:srgbClr>
                </a:solidFill>
                <a:latin typeface="바탕"/>
                <a:ea typeface="맑은 고딕"/>
                <a:sym typeface="Wingdings"/>
              </a:rPr>
              <a:t>.</a:t>
            </a:r>
            <a:r>
              <a:rPr kumimoji="0" lang="ko-KR" altLang="en-US" sz="2000" b="1" i="0" baseline="0" dirty="0">
                <a:solidFill>
                  <a:srgbClr val="1F497D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처벌규정</a:t>
            </a:r>
            <a:endParaRPr kumimoji="0" lang="ko-KR" altLang="en-US" sz="2000" b="1" i="0" dirty="0">
              <a:solidFill>
                <a:srgbClr val="1F497D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5128" name="TextBox 5127"/>
          <p:cNvSpPr txBox="1"/>
          <p:nvPr/>
        </p:nvSpPr>
        <p:spPr>
          <a:xfrm>
            <a:off x="569785" y="2210987"/>
            <a:ext cx="8139255" cy="85559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0" marR="0" indent="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508000" algn="l"/>
                <a:tab pos="8382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제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71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조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(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벌칙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) 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다음 각 호의 어느 하나에 해당하는 자는 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5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년 이하의 징역 또는 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5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천만원 이하의 벌금에 처한다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. 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508000" algn="l"/>
                <a:tab pos="8382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1. 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정보주체의 동의를 받지 아니하고 개인정보를 제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3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자에게 제공한 자 및 그 사정을 알면서도 개인정보를 제공받은 자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kumimoji="1" lang="en-US" altLang="ko-KR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  <a:p>
            <a:pPr marL="0" marR="0" indent="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508000" algn="l"/>
                <a:tab pos="8382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제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74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조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(</a:t>
            </a:r>
            <a:r>
              <a:rPr lang="ko-KR" altLang="en-US" sz="1800" kern="0" spc="-4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양벌규정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) 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508000" algn="l"/>
                <a:tab pos="8382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② 법인의 대표자나 법인 또는 개인의 대리인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, 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사용인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, 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그 밖의 종업원이 그 법인 또는 개인의 업무에 관하여 제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71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조부터 제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73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조까지의 어느 하나에 해당하는 위반행위를 하면 그 행위자를 벌하는 외에 그 법인 또는 개인에게도 해당 조문의 벌금형을 과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(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科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)</a:t>
            </a:r>
            <a:r>
              <a:rPr lang="ko-KR" altLang="en-US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한다</a:t>
            </a:r>
            <a:r>
              <a:rPr lang="en-US" altLang="ko-KR" sz="1800" kern="0" spc="-4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. </a:t>
            </a:r>
            <a:r>
              <a:rPr lang="ko-KR" altLang="en-US" sz="1800" b="1" kern="0" spc="-4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다만</a:t>
            </a:r>
            <a:r>
              <a:rPr lang="en-US" altLang="ko-KR" sz="1800" b="1" kern="0" spc="-4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, </a:t>
            </a:r>
            <a:r>
              <a:rPr lang="ko-KR" altLang="en-US" sz="1800" b="1" kern="0" spc="-4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법인 또는 개인이 그 위반행위를 방지하기 위하여 해당 업무에 관하여 상당한 주의와 감독을 게을리하지 아니한 경우에는 그러하지 아니하다</a:t>
            </a:r>
            <a:r>
              <a:rPr lang="en-US" altLang="ko-KR" sz="1800" b="1" kern="0" spc="-4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휴먼명조"/>
                <a:ea typeface="휴먼명조"/>
              </a:rPr>
              <a:t>.</a:t>
            </a:r>
            <a:endParaRPr lang="ko-KR" altLang="en-US" sz="1800" b="1" kern="0" spc="0" dirty="0">
              <a:solidFill>
                <a:srgbClr val="FF0000"/>
              </a:solidFill>
              <a:effectLst/>
              <a:latin typeface="함초롬바탕" panose="02030604000101010101" pitchFamily="18" charset="-127"/>
            </a:endParaRP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kumimoji="1" lang="ko-KR" altLang="en-US" sz="1800" b="0" i="0" dirty="0">
              <a:solidFill>
                <a:srgbClr val="00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456023-9B29-3983-8CDB-0FEC20C89D3D}"/>
              </a:ext>
            </a:extLst>
          </p:cNvPr>
          <p:cNvSpPr txBox="1"/>
          <p:nvPr/>
        </p:nvSpPr>
        <p:spPr>
          <a:xfrm>
            <a:off x="572124" y="3362464"/>
            <a:ext cx="8139255" cy="85559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306" tIns="45597" rIns="91306" bIns="45597" anchor="t">
            <a:noAutofit/>
          </a:bodyPr>
          <a:lstStyle/>
          <a:p>
            <a:pPr marL="0" marR="0" indent="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tabLst>
                <a:tab pos="508000" algn="l"/>
                <a:tab pos="8382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2594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02B77D76-E7D9-BF05-653F-C11CD9F17A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995" y="0"/>
            <a:ext cx="6621660" cy="6853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069106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66B69883-AFE6-84E7-D22B-25B90EBFE3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687" y="0"/>
            <a:ext cx="6872275" cy="6853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66022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>
  <a:themeElements>
    <a:clrScheme name="PowerPoint">
      <a:dk1>
        <a:srgbClr val="000000"/>
      </a:dk1>
      <a:lt1>
        <a:srgbClr val="FFFFFF"/>
      </a:lt1>
      <a:dk2>
        <a:srgbClr val="000000"/>
      </a:dk2>
      <a:lt2>
        <a:srgbClr val="EEECE1"/>
      </a:lt2>
      <a:accent1>
        <a:srgbClr val="4F81BD"/>
      </a:accent1>
      <a:accent2>
        <a:srgbClr val="C0504D"/>
      </a:accent2>
      <a:accent3>
        <a:srgbClr val="E9AE2B"/>
      </a:accent3>
      <a:accent4>
        <a:srgbClr val="699B37"/>
      </a:accent4>
      <a:accent5>
        <a:srgbClr val="358791"/>
      </a:accent5>
      <a:accent6>
        <a:srgbClr val="CA56A7"/>
      </a:accent6>
      <a:hlink>
        <a:srgbClr val="0000FF"/>
      </a:hlink>
      <a:folHlink>
        <a:srgbClr val="800080"/>
      </a:folHlink>
    </a:clrScheme>
    <a:fontScheme name="">
      <a:majorFont>
        <a:latin typeface="HNC_GO_B_HINT_GS"/>
        <a:ea typeface=""/>
        <a:cs typeface="HNC_GO_B_HINT_GS"/>
      </a:majorFont>
      <a:minorFont>
        <a:latin typeface="HNC_GO_B_HINT_GS"/>
        <a:ea typeface=""/>
        <a:cs typeface="HNC_GO_B_HINT_GS"/>
      </a:minorFont>
    </a:fontScheme>
    <a:fmtScheme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45398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>
            <a:shade val="2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ppt/theme/theme2.xml><?xml version="1.0" encoding="utf-8"?>
<a:theme xmlns:a="http://schemas.openxmlformats.org/drawing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1C3D62"/>
      </a:dk2>
      <a:lt2>
        <a:srgbClr val="E3DCC1"/>
      </a:lt2>
      <a:accent1>
        <a:srgbClr val="315F97"/>
      </a:accent1>
      <a:accent2>
        <a:srgbClr val="C75252"/>
      </a:accent2>
      <a:accent3>
        <a:srgbClr val="E9AE2B"/>
      </a:accent3>
      <a:accent4>
        <a:srgbClr val="699B37"/>
      </a:accent4>
      <a:accent5>
        <a:srgbClr val="358791"/>
      </a:accent5>
      <a:accent6>
        <a:srgbClr val="CA56A7"/>
      </a:accent6>
      <a:hlink>
        <a:srgbClr val="0000FF"/>
      </a:hlink>
      <a:folHlink>
        <a:srgbClr val="800080"/>
      </a:folHlink>
    </a:clrScheme>
    <a:fontScheme name="한컴오피스">
      <a:majorFont>
        <a:latin typeface="함초롬돋움"/>
        <a:ea typeface="함초롬돋움"/>
        <a:cs typeface="Times New Roman"/>
      </a:majorFont>
      <a:minorFont>
        <a:latin typeface="함초롬돋움"/>
        <a:ea typeface="함초롬돋움"/>
        <a:cs typeface="Times New Roman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2815</Words>
  <Application>Microsoft Office PowerPoint</Application>
  <PresentationFormat>사용자 지정</PresentationFormat>
  <Paragraphs>206</Paragraphs>
  <Slides>31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31</vt:i4>
      </vt:variant>
    </vt:vector>
  </HeadingPairs>
  <TitlesOfParts>
    <vt:vector size="41" baseType="lpstr">
      <vt:lpstr>HNC_GO_B_HINT_GS</vt:lpstr>
      <vt:lpstr>굴림</vt:lpstr>
      <vt:lpstr>맑은 고딕</vt:lpstr>
      <vt:lpstr>맑은고딕</vt:lpstr>
      <vt:lpstr>바탕</vt:lpstr>
      <vt:lpstr>함초롬돋움</vt:lpstr>
      <vt:lpstr>함초롬바탕</vt:lpstr>
      <vt:lpstr>휴먼명조</vt:lpstr>
      <vt:lpstr>Arial</vt:lpstr>
      <vt:lpstr/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Owner</dc:creator>
  <cp:lastModifiedBy>Master</cp:lastModifiedBy>
  <cp:revision>32</cp:revision>
  <dcterms:created xsi:type="dcterms:W3CDTF">2021-08-29T11:05:39Z</dcterms:created>
  <dcterms:modified xsi:type="dcterms:W3CDTF">2024-08-25T12:55:55Z</dcterms:modified>
  <cp:version>1000.0000.01</cp:version>
</cp:coreProperties>
</file>